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81" r:id="rId5"/>
    <p:sldId id="267" r:id="rId6"/>
    <p:sldId id="271" r:id="rId7"/>
    <p:sldId id="272" r:id="rId8"/>
    <p:sldId id="273" r:id="rId9"/>
    <p:sldId id="274" r:id="rId10"/>
    <p:sldId id="276" r:id="rId11"/>
    <p:sldId id="277" r:id="rId12"/>
    <p:sldId id="278" r:id="rId13"/>
    <p:sldId id="279" r:id="rId14"/>
    <p:sldId id="282" r:id="rId15"/>
    <p:sldId id="283" r:id="rId16"/>
    <p:sldId id="265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1CD46-3E5F-4D4A-9DBB-6CC5BC7FBC64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48075-9687-487A-A7B7-2C1D0D42523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5808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sz="2800" dirty="0" smtClean="0">
                <a:latin typeface="Georgia" panose="02040502050405020303" pitchFamily="18" charset="0"/>
              </a:rPr>
              <a:t>Regionálne workshopy k tvorbe </a:t>
            </a:r>
          </a:p>
          <a:p>
            <a:pPr marL="0" indent="0" algn="ctr">
              <a:buNone/>
            </a:pPr>
            <a:r>
              <a:rPr lang="sk-SK" sz="2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Akčného plánu </a:t>
            </a:r>
            <a: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OGP 2016 – </a:t>
            </a:r>
            <a:r>
              <a:rPr lang="sk-SK" sz="2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2019</a:t>
            </a:r>
          </a:p>
          <a:p>
            <a:pPr marL="0" indent="0" algn="ctr">
              <a:buNone/>
            </a:pPr>
            <a:r>
              <a:rPr lang="sk-SK" sz="2400" dirty="0" smtClean="0">
                <a:latin typeface="Georgia" panose="02040502050405020303" pitchFamily="18" charset="0"/>
              </a:rPr>
              <a:t>21.-23.03.2016</a:t>
            </a:r>
            <a:r>
              <a:rPr lang="sk-SK" sz="2800" dirty="0">
                <a:latin typeface="Georgia" panose="02040502050405020303" pitchFamily="18" charset="0"/>
              </a:rPr>
              <a:t/>
            </a:r>
            <a:br>
              <a:rPr lang="sk-SK" sz="2800" dirty="0">
                <a:latin typeface="Georgia" panose="02040502050405020303" pitchFamily="18" charset="0"/>
              </a:rPr>
            </a:br>
            <a:r>
              <a:rPr lang="sk-SK" sz="2800" dirty="0">
                <a:latin typeface="Georgia" panose="02040502050405020303" pitchFamily="18" charset="0"/>
              </a:rPr>
              <a:t/>
            </a:r>
            <a:br>
              <a:rPr lang="sk-SK" sz="2800" dirty="0">
                <a:latin typeface="Georgia" panose="02040502050405020303" pitchFamily="18" charset="0"/>
              </a:rPr>
            </a:br>
            <a:r>
              <a:rPr lang="sk-SK" sz="2800" dirty="0">
                <a:latin typeface="Georgia" panose="02040502050405020303" pitchFamily="18" charset="0"/>
              </a:rPr>
              <a:t>Pracovná skupina</a:t>
            </a:r>
            <a:br>
              <a:rPr lang="sk-SK" sz="2800" dirty="0">
                <a:latin typeface="Georgia" panose="02040502050405020303" pitchFamily="18" charset="0"/>
              </a:rPr>
            </a:br>
            <a:r>
              <a:rPr lang="sk-SK" sz="2800" b="1" i="1" dirty="0" smtClean="0">
                <a:solidFill>
                  <a:srgbClr val="FFC000"/>
                </a:solidFill>
                <a:latin typeface="Georgia" panose="02040502050405020303" pitchFamily="18" charset="0"/>
              </a:rPr>
              <a:t>Otvorená justícia</a:t>
            </a:r>
          </a:p>
          <a:p>
            <a:pPr marL="0" indent="0" algn="ctr">
              <a:buNone/>
            </a:pPr>
            <a:endParaRPr lang="sk-SK" sz="2400" dirty="0">
              <a:latin typeface="Georgia" panose="02040502050405020303" pitchFamily="18" charset="0"/>
            </a:endParaRPr>
          </a:p>
          <a:p>
            <a:pPr marL="0" indent="0" algn="r">
              <a:buNone/>
            </a:pPr>
            <a:r>
              <a:rPr lang="sk-SK" sz="2800" dirty="0" smtClean="0">
                <a:latin typeface="Georgia" panose="02040502050405020303" pitchFamily="18" charset="0"/>
              </a:rPr>
              <a:t> Bystrík Antalík</a:t>
            </a: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70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sk-SK" sz="24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Záväzky Akčného plánu OGP 2016 – 2019</a:t>
            </a:r>
          </a:p>
          <a:p>
            <a:pPr marL="0" indent="0">
              <a:buNone/>
            </a:pPr>
            <a:endParaRPr lang="sk-SK" sz="11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k-SK" sz="1600" b="1" dirty="0" smtClean="0">
                <a:latin typeface="Georgia" panose="02040502050405020303" pitchFamily="18" charset="0"/>
              </a:rPr>
              <a:t>Rada prokurátorov</a:t>
            </a:r>
            <a:endParaRPr lang="sk-SK" sz="1600" b="1" dirty="0"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sk-SK" sz="1600" dirty="0" smtClean="0">
                <a:latin typeface="Georgia" panose="02040502050405020303" pitchFamily="18" charset="0"/>
              </a:rPr>
              <a:t>Pripraviť a predložiť na rokovanie vlády SR návrh zákona, ktorým sa doplní zák. č. 154/2001 Z. z. o prokurátoroch a právnych čakateľoch prokuratúry a ktorým sa zavedie zmena zloženia rady prokurátorov. </a:t>
            </a:r>
            <a:endParaRPr lang="sk-SK" sz="1600" dirty="0"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sk-SK" sz="1600" dirty="0" smtClean="0">
                <a:latin typeface="Georgia" panose="02040502050405020303" pitchFamily="18" charset="0"/>
              </a:rPr>
              <a:t>Pripraviť a predložiť na rokovanie vlády SR návrh zákona, ktorým sa doplní zák. č. 154/2001 Z. z. o prokurátoroch a právnych čakateľoch prokuratúry a ktorým sa zavedie verejnosť zasadnutí rady prokurátorov a povinnosť zverejňovania rozhodnutí a zápisníc z jej zasadnutia.</a:t>
            </a:r>
            <a:endParaRPr lang="sk-SK" sz="16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00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5" name="Zástupný symbol obsahu 2"/>
          <p:cNvSpPr txBox="1">
            <a:spLocks/>
          </p:cNvSpPr>
          <p:nvPr/>
        </p:nvSpPr>
        <p:spPr>
          <a:xfrm>
            <a:off x="304800" y="1447800"/>
            <a:ext cx="83820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Záväzky Akčného plánu OGP 2016 – 2019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k-SK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r>
              <a:rPr lang="sk-SK" sz="1700" b="1" dirty="0" smtClean="0">
                <a:latin typeface="Georgia" panose="02040502050405020303" pitchFamily="18" charset="0"/>
              </a:rPr>
              <a:t>Disciplinárne konania</a:t>
            </a:r>
            <a:endParaRPr kumimoji="0" lang="sk-SK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sk-SK" sz="1600" dirty="0" smtClean="0">
                <a:latin typeface="Georgia" panose="02040502050405020303" pitchFamily="18" charset="0"/>
              </a:rPr>
              <a:t>Pripraviť a predložiť na rokovanie vlády SR návrh zákona, ktorým sa doplní zák. č. 154/2001 Z. z. o prokurátoroch a právnych čakateľoch prokuratúry a ktorým sa zavedie zmena zloženia disciplinárnych komisií. </a:t>
            </a:r>
            <a:endParaRPr kumimoji="0" lang="sk-S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sk-SK" sz="1600" dirty="0" smtClean="0">
                <a:latin typeface="Georgia" panose="02040502050405020303" pitchFamily="18" charset="0"/>
              </a:rPr>
              <a:t>Pripraviť a predložiť na rokovanie vlády SR návrh zákona, ktorým sa doplní zák. č. 154/2001 Z. z. o prokurátoroch a právnych čakateľoch prokuratúry a ktorým sa vo veci odvolaní proti rozhodnutiu disciplinárnej komisie ustanoví právomoc disciplinárneho súdu.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sk-SK" sz="1600" dirty="0" smtClean="0">
                <a:latin typeface="Georgia" panose="02040502050405020303" pitchFamily="18" charset="0"/>
              </a:rPr>
              <a:t>Pripraviť a predložiť na rokovanie vlády SR návrh zákona, ktorým sa doplní zák. č. 154/2001 Z. z. o prokurátoroch a právnych čakateľoch prokuratúry a ktorým sa jednoznačne vymedzí, kto je oprávnený podať návrh na začatie disciplinárneho konania voči generálnemu prokurátorovi.</a:t>
            </a:r>
            <a:endParaRPr kumimoji="0" lang="sk-S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sk-S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sk-SK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5" name="Zástupný symbol obsahu 2"/>
          <p:cNvSpPr txBox="1">
            <a:spLocks/>
          </p:cNvSpPr>
          <p:nvPr/>
        </p:nvSpPr>
        <p:spPr>
          <a:xfrm>
            <a:off x="304800" y="1447800"/>
            <a:ext cx="83820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Záväzky Akčného plánu OGP 2016 – 2019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k-SK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r>
              <a:rPr lang="sk-SK" sz="1700" b="1" dirty="0" smtClean="0">
                <a:latin typeface="Georgia" panose="02040502050405020303" pitchFamily="18" charset="0"/>
              </a:rPr>
              <a:t>Výberové konania</a:t>
            </a:r>
            <a:endParaRPr kumimoji="0" lang="sk-SK" sz="1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sk-SK" sz="1600" dirty="0" smtClean="0">
                <a:latin typeface="Georgia" panose="02040502050405020303" pitchFamily="18" charset="0"/>
              </a:rPr>
              <a:t>Pripraviť a predložiť na rokovanie vlády SR návrh zákona, ktorým sa doplní zák. č. 154/2001 Z. z. o prokurátoroch a právnych čakateľoch prokuratúry a ktorým sa zavedie zmena zloženia výberových komisií. </a:t>
            </a:r>
            <a:endParaRPr kumimoji="0" lang="sk-S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sk-SK" sz="1600" dirty="0" smtClean="0">
                <a:latin typeface="Georgia" panose="02040502050405020303" pitchFamily="18" charset="0"/>
              </a:rPr>
              <a:t>Pripraviť a predložiť na rokovanie vlády SR návrh zákona, ktorým sa doplní zák. č. 154/2001 Z. z. o prokurátoroch a právnych čakateľoch prokuratúry a ktorým sa zavedie povinnosť výberového konania na všetkých uchádzačov o funkciu prokurátora.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sk-SK" sz="1600" dirty="0" smtClean="0">
                <a:latin typeface="Georgia" panose="02040502050405020303" pitchFamily="18" charset="0"/>
              </a:rPr>
              <a:t>Pripraviť a predložiť na rokovanie vlády SR návrh zákona, ktorým sa doplní zák. č. 154/2001 Z. z. o prokurátoroch a právnych čakateľoch prokuratúry a ktorým sa zavedie povinnosť zverejniť žiadosti o zaradenie do výberového konania na funkciu prokurátora, profesijné životopisy uchádzačov, ich motivačné listy a zoznamy blízkych osôb, ktoré sú prokurátormi, zamestnancami prokuratúry, alebo členmi výberovej komisie.</a:t>
            </a:r>
            <a:endParaRPr kumimoji="0" lang="sk-SK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sk-S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sk-SK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100"/>
            <a:ext cx="9570509" cy="717788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sk-SK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b="1" dirty="0" smtClean="0">
                <a:latin typeface="Georgia" panose="02040502050405020303" pitchFamily="18" charset="0"/>
              </a:rPr>
              <a:t>Priestor </a:t>
            </a:r>
            <a:r>
              <a:rPr lang="sk-SK" b="1" dirty="0">
                <a:latin typeface="Georgia" panose="02040502050405020303" pitchFamily="18" charset="0"/>
              </a:rPr>
              <a:t>pre Vaše otázky, </a:t>
            </a:r>
            <a:endParaRPr lang="sk-SK" b="1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b="1" dirty="0" smtClean="0">
                <a:latin typeface="Georgia" panose="02040502050405020303" pitchFamily="18" charset="0"/>
              </a:rPr>
              <a:t>pripomienky </a:t>
            </a:r>
            <a:r>
              <a:rPr lang="sk-SK" b="1" dirty="0">
                <a:latin typeface="Georgia" panose="02040502050405020303" pitchFamily="18" charset="0"/>
              </a:rPr>
              <a:t>a </a:t>
            </a:r>
            <a:r>
              <a:rPr lang="sk-SK" b="1" dirty="0" smtClean="0">
                <a:latin typeface="Georgia" panose="02040502050405020303" pitchFamily="18" charset="0"/>
              </a:rPr>
              <a:t>návrhy:</a:t>
            </a:r>
            <a:endParaRPr lang="sk-SK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sk-SK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7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100"/>
            <a:ext cx="9570509" cy="717788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sk-SK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b="1" dirty="0" smtClean="0">
                <a:latin typeface="Georgia" panose="02040502050405020303" pitchFamily="18" charset="0"/>
              </a:rPr>
              <a:t>Ďakujeme </a:t>
            </a:r>
            <a:r>
              <a:rPr lang="sk-SK" b="1" dirty="0">
                <a:latin typeface="Georgia" panose="02040502050405020303" pitchFamily="18" charset="0"/>
              </a:rPr>
              <a:t>za Vašu pozornosť </a:t>
            </a:r>
            <a:endParaRPr lang="sk-SK" b="1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b="1" dirty="0" smtClean="0">
                <a:latin typeface="Georgia" panose="02040502050405020303" pitchFamily="18" charset="0"/>
              </a:rPr>
              <a:t>a </a:t>
            </a:r>
            <a:r>
              <a:rPr lang="sk-SK" b="1" dirty="0">
                <a:latin typeface="Georgia" panose="02040502050405020303" pitchFamily="18" charset="0"/>
              </a:rPr>
              <a:t>spätnú </a:t>
            </a:r>
            <a:r>
              <a:rPr lang="sk-SK" b="1" dirty="0" smtClean="0">
                <a:latin typeface="Georgia" panose="02040502050405020303" pitchFamily="18" charset="0"/>
              </a:rPr>
              <a:t>väzbu.</a:t>
            </a:r>
            <a:endParaRPr lang="sk-SK" b="1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sk-SK" sz="4000" dirty="0" smtClean="0"/>
          </a:p>
          <a:p>
            <a:pPr marL="0" indent="0" algn="ctr">
              <a:buNone/>
            </a:pPr>
            <a:endParaRPr lang="sk-SK" sz="4000" dirty="0"/>
          </a:p>
          <a:p>
            <a:pPr marL="0" indent="0" algn="r">
              <a:buNone/>
            </a:pPr>
            <a:r>
              <a:rPr lang="sk-SK" sz="20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Martin Giertl, Bystrík Antalík</a:t>
            </a:r>
            <a:endParaRPr lang="sk-SK" sz="2000" b="1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sk-SK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66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Obsah stretnutia PS </a:t>
            </a:r>
            <a:r>
              <a:rPr lang="sk-SK" sz="2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Otvorená justícia</a:t>
            </a:r>
            <a:endParaRPr lang="sk-SK" sz="2800" b="1" dirty="0" smtClean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k-SK" sz="2800" dirty="0" smtClean="0">
                <a:latin typeface="Georgia" panose="02040502050405020303" pitchFamily="18" charset="0"/>
              </a:rPr>
              <a:t>doterajšie výsledky 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800" dirty="0" smtClean="0">
                <a:latin typeface="Georgia" panose="02040502050405020303" pitchFamily="18" charset="0"/>
              </a:rPr>
              <a:t>c</a:t>
            </a:r>
            <a:r>
              <a:rPr lang="pt-BR" sz="2800" dirty="0" smtClean="0">
                <a:latin typeface="Georgia" panose="02040502050405020303" pitchFamily="18" charset="0"/>
              </a:rPr>
              <a:t>iele </a:t>
            </a:r>
            <a:r>
              <a:rPr lang="pt-BR" sz="2800" dirty="0">
                <a:latin typeface="Georgia" panose="02040502050405020303" pitchFamily="18" charset="0"/>
              </a:rPr>
              <a:t>Akčného plánu OGP 2016 </a:t>
            </a:r>
            <a:r>
              <a:rPr lang="pt-BR" sz="2800" dirty="0" smtClean="0">
                <a:latin typeface="Georgia" panose="02040502050405020303" pitchFamily="18" charset="0"/>
              </a:rPr>
              <a:t>– 2019</a:t>
            </a: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AutoNum type="arabicPeriod" startAt="3"/>
            </a:pPr>
            <a:r>
              <a:rPr lang="sk-SK" sz="2800" dirty="0" smtClean="0">
                <a:latin typeface="Georgia" panose="02040502050405020303" pitchFamily="18" charset="0"/>
              </a:rPr>
              <a:t>záväzky </a:t>
            </a:r>
            <a:r>
              <a:rPr lang="sk-SK" sz="2800" dirty="0">
                <a:latin typeface="Georgia" panose="02040502050405020303" pitchFamily="18" charset="0"/>
              </a:rPr>
              <a:t>Akčného plánu OGP 2016 – </a:t>
            </a:r>
            <a:r>
              <a:rPr lang="sk-SK" sz="2800" dirty="0" smtClean="0">
                <a:latin typeface="Georgia" panose="02040502050405020303" pitchFamily="18" charset="0"/>
              </a:rPr>
              <a:t>2019</a:t>
            </a:r>
          </a:p>
          <a:p>
            <a:pPr marL="514350" indent="-514350">
              <a:buAutoNum type="arabicPeriod" startAt="3"/>
            </a:pPr>
            <a:r>
              <a:rPr lang="sk-SK" sz="2800" dirty="0" smtClean="0">
                <a:latin typeface="Georgia" panose="02040502050405020303" pitchFamily="18" charset="0"/>
              </a:rPr>
              <a:t>diskusia</a:t>
            </a:r>
          </a:p>
          <a:p>
            <a:pPr marL="514350" indent="-514350">
              <a:buAutoNum type="arabicPeriod" startAt="5"/>
            </a:pPr>
            <a:r>
              <a:rPr lang="sk-SK" sz="2800" dirty="0" smtClean="0">
                <a:latin typeface="Georgia" panose="02040502050405020303" pitchFamily="18" charset="0"/>
              </a:rPr>
              <a:t>záver</a:t>
            </a:r>
          </a:p>
          <a:p>
            <a:pPr marL="0" indent="0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14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Doterajšie výsledky v oblasti</a:t>
            </a:r>
          </a:p>
          <a:p>
            <a:pPr marL="0" indent="0">
              <a:buNone/>
            </a:pPr>
            <a:endParaRPr lang="sk-SK" sz="2800" b="1" dirty="0" smtClean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sk-SK" sz="2800" b="1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  <a:p>
            <a:r>
              <a:rPr lang="sk-SK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Zverejňovanie súdnych rozhodnutí na jednom mieste</a:t>
            </a:r>
            <a:endParaRPr lang="sk-SK" sz="28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r>
              <a:rPr lang="sk-SK" sz="2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Zverejnenie zoznamu prokurátorov</a:t>
            </a:r>
            <a:endParaRPr lang="sk-SK" sz="28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66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sz="31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Ciele Akčného plánu OGP 2016 - 2019</a:t>
            </a:r>
            <a:endParaRPr lang="sk-SK" sz="31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  <a:p>
            <a:pPr algn="just"/>
            <a:r>
              <a:rPr lang="sk-SK" sz="2800" dirty="0" smtClean="0">
                <a:latin typeface="Georgia" panose="02040502050405020303" pitchFamily="18" charset="0"/>
              </a:rPr>
              <a:t>Otvoriť súdnictvo väčšej kontrole zo strany verejnosti, najmä:</a:t>
            </a:r>
          </a:p>
          <a:p>
            <a:pPr lvl="1" algn="just"/>
            <a:r>
              <a:rPr lang="sk-SK" sz="2400" dirty="0" smtClean="0">
                <a:latin typeface="Georgia" panose="02040502050405020303" pitchFamily="18" charset="0"/>
              </a:rPr>
              <a:t>hodnotenia práce sudcov,</a:t>
            </a:r>
          </a:p>
          <a:p>
            <a:pPr lvl="1" algn="just"/>
            <a:r>
              <a:rPr lang="sk-SK" sz="2400" dirty="0" smtClean="0">
                <a:latin typeface="Georgia" panose="02040502050405020303" pitchFamily="18" charset="0"/>
              </a:rPr>
              <a:t>disciplinárne konania,</a:t>
            </a:r>
          </a:p>
          <a:p>
            <a:pPr lvl="1" algn="just"/>
            <a:r>
              <a:rPr lang="sk-SK" sz="2400" dirty="0" smtClean="0">
                <a:latin typeface="Georgia" panose="02040502050405020303" pitchFamily="18" charset="0"/>
              </a:rPr>
              <a:t>výberové konania.</a:t>
            </a:r>
            <a:endParaRPr lang="sk-SK" sz="2400" dirty="0">
              <a:latin typeface="Georgia" panose="02040502050405020303" pitchFamily="18" charset="0"/>
            </a:endParaRPr>
          </a:p>
          <a:p>
            <a:pPr algn="just"/>
            <a:r>
              <a:rPr lang="sk-SK" sz="2800" dirty="0" smtClean="0">
                <a:latin typeface="Georgia" panose="02040502050405020303" pitchFamily="18" charset="0"/>
              </a:rPr>
              <a:t>„Doladiť“ zverejňovanie súdnych rozhodnutí.</a:t>
            </a:r>
          </a:p>
          <a:p>
            <a:pPr algn="just"/>
            <a:r>
              <a:rPr lang="sk-SK" sz="2800" dirty="0" smtClean="0">
                <a:latin typeface="Georgia" panose="02040502050405020303" pitchFamily="18" charset="0"/>
              </a:rPr>
              <a:t>Otvoriť prokuratúru väčšej kontrole zo strany verejnosti, najmä:</a:t>
            </a:r>
          </a:p>
          <a:p>
            <a:pPr lvl="1" algn="just"/>
            <a:r>
              <a:rPr lang="sk-SK" sz="2400" dirty="0" smtClean="0">
                <a:latin typeface="Georgia" panose="02040502050405020303" pitchFamily="18" charset="0"/>
              </a:rPr>
              <a:t>rada prokurátorov,</a:t>
            </a:r>
          </a:p>
          <a:p>
            <a:pPr lvl="1" algn="just"/>
            <a:r>
              <a:rPr lang="sk-SK" sz="2400" dirty="0" smtClean="0">
                <a:latin typeface="Georgia" panose="02040502050405020303" pitchFamily="18" charset="0"/>
              </a:rPr>
              <a:t>disciplinárne konania,</a:t>
            </a:r>
          </a:p>
          <a:p>
            <a:pPr lvl="1" algn="just"/>
            <a:r>
              <a:rPr lang="sk-SK" sz="2400" dirty="0" smtClean="0">
                <a:latin typeface="Georgia" panose="02040502050405020303" pitchFamily="18" charset="0"/>
              </a:rPr>
              <a:t>výberové konania.</a:t>
            </a:r>
          </a:p>
          <a:p>
            <a:pPr algn="just"/>
            <a:r>
              <a:rPr lang="sk-SK" sz="2800" dirty="0" smtClean="0">
                <a:latin typeface="Georgia" panose="02040502050405020303" pitchFamily="18" charset="0"/>
              </a:rPr>
              <a:t>Zosúladiť právnu úpravu týkajúcu sa sudcov a prokurátorov.</a:t>
            </a:r>
          </a:p>
          <a:p>
            <a:pPr algn="just"/>
            <a:r>
              <a:rPr lang="sk-SK" sz="2800" dirty="0" smtClean="0">
                <a:latin typeface="Georgia" panose="02040502050405020303" pitchFamily="18" charset="0"/>
              </a:rPr>
              <a:t>Umožniť verejnosti lepší prístup k spravodlivosti.</a:t>
            </a:r>
          </a:p>
          <a:p>
            <a:pPr marL="0" indent="0" algn="just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22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k-SK" sz="3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Záväzky </a:t>
            </a:r>
            <a:r>
              <a:rPr lang="sk-SK" sz="3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Akčného plánu OGP 2016 – </a:t>
            </a:r>
            <a:r>
              <a:rPr lang="sk-SK" sz="3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2019</a:t>
            </a:r>
          </a:p>
          <a:p>
            <a:pPr marL="0" indent="0">
              <a:buNone/>
            </a:pPr>
            <a:endParaRPr lang="sk-SK" sz="2000" b="1" dirty="0" smtClean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k-SK" sz="2900" b="1" dirty="0" smtClean="0">
                <a:latin typeface="Georgia" panose="02040502050405020303" pitchFamily="18" charset="0"/>
              </a:rPr>
              <a:t>Súdnictvo</a:t>
            </a:r>
          </a:p>
          <a:p>
            <a:pPr marL="0" indent="0">
              <a:buNone/>
            </a:pPr>
            <a:r>
              <a:rPr lang="sk-SK" sz="2600" b="1" dirty="0" smtClean="0">
                <a:latin typeface="Georgia" panose="02040502050405020303" pitchFamily="18" charset="0"/>
              </a:rPr>
              <a:t>Hodnotenie práce sudcov</a:t>
            </a:r>
          </a:p>
          <a:p>
            <a:pPr marL="285750" indent="-285750">
              <a:lnSpc>
                <a:spcPct val="170000"/>
              </a:lnSpc>
            </a:pPr>
            <a:r>
              <a:rPr lang="sk-SK" sz="2900" dirty="0" smtClean="0">
                <a:latin typeface="Georgia" panose="02040502050405020303" pitchFamily="18" charset="0"/>
              </a:rPr>
              <a:t>Analyzovať zverejnené hodnotenia práce sudcov.</a:t>
            </a:r>
          </a:p>
          <a:p>
            <a:pPr marL="285750" indent="-285750" algn="just">
              <a:lnSpc>
                <a:spcPct val="170000"/>
              </a:lnSpc>
            </a:pPr>
            <a:r>
              <a:rPr lang="sk-SK" sz="2900" dirty="0" smtClean="0">
                <a:latin typeface="Georgia" panose="02040502050405020303" pitchFamily="18" charset="0"/>
              </a:rPr>
              <a:t>Na základe analýzy pripraviť a predložiť na rokovanie vlády SR návrh zákona, ktorým sa doplní zák. č. 385/2000 Z. z. o sudcoch a prísediacich a o zmene a doplnení niektorých zákonov, a ktorým sa budú konkretizovať kritériá, na základe ktorých sa vypracovávajú hodnotenia sudcov.</a:t>
            </a:r>
            <a:endParaRPr lang="sk-SK" sz="2900" dirty="0">
              <a:latin typeface="Georgia" panose="02040502050405020303" pitchFamily="18" charset="0"/>
            </a:endParaRPr>
          </a:p>
          <a:p>
            <a:pPr marL="285750" indent="-285750" algn="just">
              <a:lnSpc>
                <a:spcPct val="170000"/>
              </a:lnSpc>
            </a:pPr>
            <a:r>
              <a:rPr lang="sk-SK" sz="2900" dirty="0" smtClean="0">
                <a:latin typeface="Georgia" panose="02040502050405020303" pitchFamily="18" charset="0"/>
              </a:rPr>
              <a:t>Na základe analýzy vypracovať metodiku, ako vyhodnocovať kvantitatívne indikátory v ročnom štatistickom výkaze sudcu.</a:t>
            </a:r>
            <a:endParaRPr lang="sk-SK" sz="29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84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sz="26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Záväzky </a:t>
            </a:r>
            <a:r>
              <a:rPr lang="sk-SK" sz="26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Akčného plánu OGP 2016 – </a:t>
            </a:r>
            <a:r>
              <a:rPr lang="sk-SK" sz="26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2019</a:t>
            </a:r>
          </a:p>
          <a:p>
            <a:pPr marL="0" indent="0">
              <a:buNone/>
            </a:pPr>
            <a:endParaRPr lang="sk-SK" sz="1400" b="1" dirty="0" smtClean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k-SK" sz="1700" b="1" dirty="0" smtClean="0">
                <a:latin typeface="Georgia" panose="02040502050405020303" pitchFamily="18" charset="0"/>
              </a:rPr>
              <a:t>Disciplinárne konania </a:t>
            </a:r>
            <a:endParaRPr lang="sk-SK" sz="1700" b="1" dirty="0">
              <a:latin typeface="Georgia" panose="02040502050405020303" pitchFamily="18" charset="0"/>
            </a:endParaRPr>
          </a:p>
          <a:p>
            <a:pPr marL="285750" indent="-285750" algn="just">
              <a:lnSpc>
                <a:spcPct val="170000"/>
              </a:lnSpc>
            </a:pPr>
            <a:r>
              <a:rPr lang="sk-SK" sz="1600" dirty="0" smtClean="0">
                <a:latin typeface="Georgia" panose="02040502050405020303" pitchFamily="18" charset="0"/>
              </a:rPr>
              <a:t>Pripraviť a predložiť na rokovanie vlády SR návrh zákona, ktorým sa doplní zák. č. 385/2000 Z. z. o sudcoch a prísediacich a o zmene a doplnení niektorých zákonov a ktorým sa rušia odvolacie disciplinárne senáty a zriaďuje disciplinárny súd, ktorý bude rozhodovať o odvolaniach proti rozhodnutiu prvostupňového disciplinárneho senátu.</a:t>
            </a:r>
            <a:endParaRPr lang="sk-SK" sz="1600" dirty="0">
              <a:latin typeface="Georgia" panose="02040502050405020303" pitchFamily="18" charset="0"/>
            </a:endParaRPr>
          </a:p>
          <a:p>
            <a:pPr marL="285750" indent="-285750" algn="just">
              <a:lnSpc>
                <a:spcPct val="170000"/>
              </a:lnSpc>
            </a:pPr>
            <a:r>
              <a:rPr lang="sk-SK" sz="1600" dirty="0" smtClean="0">
                <a:latin typeface="Georgia" panose="02040502050405020303" pitchFamily="18" charset="0"/>
              </a:rPr>
              <a:t>Pripraviť a predložiť na rokovanie vlády SR návrh zákona, ktorým sa doplní zák. č. 385/2000 Z. z. o sudcoch a prísediacich a o zmene a doplnení niektorých zákonov a ktorým sa zavedie:</a:t>
            </a:r>
          </a:p>
          <a:p>
            <a:pPr marL="685800" lvl="1" algn="just">
              <a:lnSpc>
                <a:spcPct val="170000"/>
              </a:lnSpc>
            </a:pPr>
            <a:r>
              <a:rPr lang="sk-SK" sz="1300" dirty="0" smtClean="0">
                <a:latin typeface="Georgia" panose="02040502050405020303" pitchFamily="18" charset="0"/>
              </a:rPr>
              <a:t>riadne odôvodnenie späťvzatia návrhu na začatie disciplinárneho konania,</a:t>
            </a:r>
          </a:p>
          <a:p>
            <a:pPr marL="685800" lvl="1" algn="just">
              <a:lnSpc>
                <a:spcPct val="170000"/>
              </a:lnSpc>
            </a:pPr>
            <a:r>
              <a:rPr lang="sk-SK" sz="1300" dirty="0" smtClean="0">
                <a:latin typeface="Georgia" panose="02040502050405020303" pitchFamily="18" charset="0"/>
              </a:rPr>
              <a:t>spresnenie okolností zastavenia konania,</a:t>
            </a:r>
          </a:p>
          <a:p>
            <a:pPr marL="685800" lvl="1" algn="just">
              <a:lnSpc>
                <a:spcPct val="170000"/>
              </a:lnSpc>
            </a:pPr>
            <a:r>
              <a:rPr lang="sk-SK" sz="1300" dirty="0" smtClean="0">
                <a:latin typeface="Georgia" panose="02040502050405020303" pitchFamily="18" charset="0"/>
              </a:rPr>
              <a:t>zrušenie lehoty na rozhodnutie „spravidla do troch mesiacov“,</a:t>
            </a:r>
          </a:p>
          <a:p>
            <a:pPr marL="685800" lvl="1" algn="just">
              <a:lnSpc>
                <a:spcPct val="170000"/>
              </a:lnSpc>
            </a:pPr>
            <a:r>
              <a:rPr lang="sk-SK" sz="1300" dirty="0" smtClean="0">
                <a:latin typeface="Georgia" panose="02040502050405020303" pitchFamily="18" charset="0"/>
              </a:rPr>
              <a:t>sprecizovanie niektorých skutkových podstát disciplinárnych previnení.</a:t>
            </a:r>
          </a:p>
          <a:p>
            <a:pPr>
              <a:lnSpc>
                <a:spcPct val="170000"/>
              </a:lnSpc>
            </a:pPr>
            <a:endParaRPr lang="pt-BR" sz="16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75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Záväzky Akčného plánu OGP 2016 – 2019</a:t>
            </a:r>
          </a:p>
          <a:p>
            <a:pPr marL="0" indent="0">
              <a:buNone/>
            </a:pPr>
            <a:endParaRPr lang="sk-SK" sz="11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k-SK" sz="1600" b="1" dirty="0" smtClean="0">
                <a:latin typeface="Georgia" panose="02040502050405020303" pitchFamily="18" charset="0"/>
              </a:rPr>
              <a:t>Výberové konania</a:t>
            </a:r>
            <a:endParaRPr lang="sk-SK" sz="1600" b="1" dirty="0">
              <a:latin typeface="Georgia" panose="02040502050405020303" pitchFamily="18" charset="0"/>
            </a:endParaRPr>
          </a:p>
          <a:p>
            <a:pPr marL="285750" indent="-285750">
              <a:lnSpc>
                <a:spcPct val="150000"/>
              </a:lnSpc>
            </a:pPr>
            <a:r>
              <a:rPr lang="sk-SK" sz="1600" dirty="0" smtClean="0">
                <a:latin typeface="Georgia" panose="02040502050405020303" pitchFamily="18" charset="0"/>
              </a:rPr>
              <a:t>Pripraviť a predložiť na rokovanie vlády SR návrh zákona, ktorým sa doplní zák. č. 385/2000 Z. z. o sudcoch a prísediacich a o zmene a doplnení niektorých zákonov a ktorým sa zavedie zmena zloženia výberových komisií.</a:t>
            </a:r>
            <a:endParaRPr lang="sk-SK" sz="1600" dirty="0">
              <a:latin typeface="Georgia" panose="02040502050405020303" pitchFamily="18" charset="0"/>
            </a:endParaRPr>
          </a:p>
          <a:p>
            <a:pPr marL="285750" indent="-285750">
              <a:lnSpc>
                <a:spcPct val="150000"/>
              </a:lnSpc>
            </a:pPr>
            <a:r>
              <a:rPr lang="sk-SK" sz="1600" dirty="0" smtClean="0">
                <a:latin typeface="Georgia" panose="02040502050405020303" pitchFamily="18" charset="0"/>
              </a:rPr>
              <a:t>Pripraviť a predložiť na rokovanie vlády SR návrh zákona, ktorým sa doplní zák. č. 385/2000 Z. z. o sudcoch a prísediacich a o zmene a doplnení niektorých zákonov a ktorým sa ustanovuje povinnosť absolvovať prípravné vzdelávanie len pre uchádzačov predložených Súdnej rade SR na prerokovanie.</a:t>
            </a:r>
            <a:endParaRPr lang="sk-SK" sz="1600" dirty="0">
              <a:latin typeface="Georgia" panose="02040502050405020303" pitchFamily="18" charset="0"/>
            </a:endParaRPr>
          </a:p>
          <a:p>
            <a:pPr marL="285750" indent="-285750">
              <a:lnSpc>
                <a:spcPct val="150000"/>
              </a:lnSpc>
            </a:pPr>
            <a:r>
              <a:rPr lang="sk-SK" sz="1600" dirty="0" smtClean="0">
                <a:latin typeface="Georgia" panose="02040502050405020303" pitchFamily="18" charset="0"/>
              </a:rPr>
              <a:t>Vytvoriť jednotný, štandardizovaný hodnotiaci hárok pre ústnu časť výberového konania.</a:t>
            </a:r>
            <a:endParaRPr lang="sk-SK" sz="16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38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sk-SK" sz="24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Záväzky Akčného plánu OGP 2016 – 2019</a:t>
            </a:r>
          </a:p>
          <a:p>
            <a:pPr marL="0" lvl="1" indent="0">
              <a:buNone/>
            </a:pPr>
            <a:endParaRPr lang="sk-SK" sz="1200" b="1" dirty="0" smtClean="0">
              <a:latin typeface="Georgia" panose="02040502050405020303" pitchFamily="18" charset="0"/>
            </a:endParaRPr>
          </a:p>
          <a:p>
            <a:pPr marL="0" lvl="1" indent="0">
              <a:buNone/>
            </a:pPr>
            <a:r>
              <a:rPr lang="sk-SK" sz="1600" b="1" dirty="0" smtClean="0">
                <a:latin typeface="Georgia" panose="02040502050405020303" pitchFamily="18" charset="0"/>
              </a:rPr>
              <a:t>Zverejňovanie súdnych rozhodnutí</a:t>
            </a:r>
            <a:endParaRPr lang="sk-SK" sz="1600" dirty="0"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sk-SK" sz="1600" dirty="0" smtClean="0">
                <a:latin typeface="Georgia" panose="02040502050405020303" pitchFamily="18" charset="0"/>
              </a:rPr>
              <a:t>Určiť, ktoré súdne rozhodnutia nemusia byť zverejňované v plnom znení a zabezpečiť ich zverejňovanie vo forme metadát. </a:t>
            </a:r>
            <a:endParaRPr lang="sk-SK" sz="1600" dirty="0"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sk-SK" sz="1600" dirty="0" smtClean="0">
                <a:latin typeface="Georgia" panose="02040502050405020303" pitchFamily="18" charset="0"/>
              </a:rPr>
              <a:t>Pripraviť a predložiť na rokovanie vlády SR návrh predpisu, ktorým sa vylúči anonymizácia mien sudcov, proti ktorým bolo vedené disciplinárne konanie v rozhodnutiach disciplinárnych senátov. </a:t>
            </a:r>
          </a:p>
          <a:p>
            <a:pPr>
              <a:lnSpc>
                <a:spcPct val="150000"/>
              </a:lnSpc>
              <a:buNone/>
            </a:pPr>
            <a:r>
              <a:rPr lang="sk-SK" sz="1600" b="1" dirty="0" smtClean="0">
                <a:latin typeface="Georgia" panose="02040502050405020303" pitchFamily="18" charset="0"/>
              </a:rPr>
              <a:t>Prístup k spravodlivosti</a:t>
            </a:r>
            <a:endParaRPr lang="sk-SK" sz="1600" b="1" dirty="0"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sk-SK" sz="1600" dirty="0" smtClean="0">
                <a:latin typeface="Georgia" panose="02040502050405020303" pitchFamily="18" charset="0"/>
              </a:rPr>
              <a:t>Stanoviť typy podaní, ktoré je vhodné formalizovať, navrhnúť štandardizovaný formulár pre vybrané podania a zverejniť štandardizované podania v elektronickej podobe na webovom sídle MS SR. </a:t>
            </a:r>
            <a:endParaRPr lang="sk-SK" sz="16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03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sk-SK" sz="24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Záväzky Akčného plánu OGP 2016 – 2019</a:t>
            </a:r>
          </a:p>
          <a:p>
            <a:pPr marL="0" indent="0">
              <a:buNone/>
            </a:pPr>
            <a:endParaRPr lang="sk-SK" sz="11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k-SK" sz="1800" b="1" dirty="0" smtClean="0">
                <a:latin typeface="Georgia" panose="02040502050405020303" pitchFamily="18" charset="0"/>
              </a:rPr>
              <a:t>Prokuratúra</a:t>
            </a:r>
          </a:p>
          <a:p>
            <a:pPr marL="0" indent="0">
              <a:buNone/>
            </a:pPr>
            <a:r>
              <a:rPr lang="sk-SK" sz="1600" b="1" dirty="0" smtClean="0">
                <a:latin typeface="Georgia" panose="02040502050405020303" pitchFamily="18" charset="0"/>
              </a:rPr>
              <a:t>Zoznam prokurátorov</a:t>
            </a:r>
            <a:endParaRPr lang="sk-SK" sz="1600" b="1" dirty="0"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sk-SK" sz="1600" dirty="0" smtClean="0">
                <a:latin typeface="Georgia" panose="02040502050405020303" pitchFamily="18" charset="0"/>
              </a:rPr>
              <a:t>Pripraviť a predložiť na rokovanie vlády SR návrh zákona, ktorým sa doplní zák. č. 154/2001 Z. z. o prokurátoroch a právnych čakateľoch prokuratúry a ktorým sa zabezpečí zverejnenie miesta pôsobenia jednotlivých prokurátorov.</a:t>
            </a:r>
          </a:p>
          <a:p>
            <a:pPr>
              <a:lnSpc>
                <a:spcPct val="150000"/>
              </a:lnSpc>
              <a:buNone/>
            </a:pPr>
            <a:r>
              <a:rPr lang="sk-SK" sz="1600" b="1" dirty="0" smtClean="0">
                <a:latin typeface="Georgia" panose="02040502050405020303" pitchFamily="18" charset="0"/>
              </a:rPr>
              <a:t>Generálny prokurátor </a:t>
            </a:r>
            <a:endParaRPr lang="sk-SK" sz="1600" b="1" dirty="0"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sk-SK" sz="1600" dirty="0" smtClean="0">
                <a:latin typeface="Georgia" panose="02040502050405020303" pitchFamily="18" charset="0"/>
              </a:rPr>
              <a:t>Pripraviť a predložiť na rokovanie vlády SR návrh zákona, ktorým sa doplní zák. č. 350/1996 Z. z. o rokovacom poriadku Národnej rady Slovenskej republiky a ktorým sa rozšíri právo navrhovať kandidátov na funkciu generálneho prokurátora.</a:t>
            </a:r>
            <a:endParaRPr lang="sk-SK" sz="16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68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40442194E81441B202D6BF47FB1073" ma:contentTypeVersion="0" ma:contentTypeDescription="Umožňuje vytvoriť nový dokument." ma:contentTypeScope="" ma:versionID="c52dbdecfee6270b5fcc5f30c56cc7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03bc20b3b442f8046c3eea305e142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A46B45-4CE4-49E4-A1AB-8409792AC1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2F797F4-D1AB-475E-9478-E1D92FEFB6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015417-6750-484F-AD86-9A996C28BA23}">
  <ds:schemaRefs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249</Words>
  <Application>Microsoft Office PowerPoint</Application>
  <PresentationFormat>Prezentácia na obrazovke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Janka</dc:creator>
  <cp:lastModifiedBy>Bystrík Antalík</cp:lastModifiedBy>
  <cp:revision>25</cp:revision>
  <dcterms:created xsi:type="dcterms:W3CDTF">2006-08-16T00:00:00Z</dcterms:created>
  <dcterms:modified xsi:type="dcterms:W3CDTF">2016-04-20T09:03:56Z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0x0101008240442194E81441B202D6BF47FB1073</vt:lpwstr>
  </property>
</Properties>
</file>