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05613" cy="99393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24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D2D259C4-D7F6-41AD-AF73-BD282078295F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E1C0FD7C-D3C9-4C28-9A79-50D3915F68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076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938132FA-BF52-4CEC-BB76-7B08793B8E5E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0244" y="4721743"/>
            <a:ext cx="5445126" cy="4472225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4183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0B8933D2-008C-4EF9-A401-8D11AF51FA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15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933D2-008C-4EF9-A401-8D11AF51FA2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229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933D2-008C-4EF9-A401-8D11AF51FA26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1159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933D2-008C-4EF9-A401-8D11AF51FA26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375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933D2-008C-4EF9-A401-8D11AF51FA26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6744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933D2-008C-4EF9-A401-8D11AF51FA2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811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933D2-008C-4EF9-A401-8D11AF51FA2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391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9D237F-9BE8-4182-AF52-2A01983225C7}" type="datetimeFigureOut">
              <a:rPr lang="sk-SK" smtClean="0"/>
              <a:t>19. 3. 2016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388C89-82F1-4A44-B274-C577D3289981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v.sk/?r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1"/>
            <a:ext cx="8839200" cy="39974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Národné </a:t>
            </a:r>
            <a:r>
              <a:rPr lang="sk-SK" sz="2800" dirty="0">
                <a:latin typeface="Georgia" panose="02040502050405020303" pitchFamily="18" charset="0"/>
              </a:rPr>
              <a:t>projekty </a:t>
            </a:r>
            <a:r>
              <a:rPr lang="sk-SK" sz="2800" dirty="0" smtClean="0">
                <a:latin typeface="Georgia" panose="02040502050405020303" pitchFamily="18" charset="0"/>
              </a:rPr>
              <a:t>z EŠIF, </a:t>
            </a:r>
          </a:p>
          <a:p>
            <a:pPr marL="0" indent="0" algn="ctr">
              <a:buNone/>
            </a:pPr>
            <a:r>
              <a:rPr lang="sk-SK" sz="2800" dirty="0">
                <a:latin typeface="Georgia" panose="02040502050405020303" pitchFamily="18" charset="0"/>
              </a:rPr>
              <a:t>k</a:t>
            </a:r>
            <a:r>
              <a:rPr lang="sk-SK" sz="2800" dirty="0" smtClean="0">
                <a:latin typeface="Georgia" panose="02040502050405020303" pitchFamily="18" charset="0"/>
              </a:rPr>
              <a:t>toré pripravuje úrad splnomocnenca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4100" b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Participácia verejnosti                                          na tvorbe verejných politík</a:t>
            </a: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OP Efektívna verejná správa</a:t>
            </a:r>
          </a:p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4100" b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Partnerstvo s MNO pri monitoringu, implementácii a hodnotení EŠIF</a:t>
            </a:r>
            <a:endParaRPr lang="sk-SK" sz="4100" b="1" dirty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900" dirty="0">
                <a:latin typeface="Georgia" panose="02040502050405020303" pitchFamily="18" charset="0"/>
              </a:rPr>
              <a:t>OP </a:t>
            </a:r>
            <a:r>
              <a:rPr lang="sk-SK" sz="2900" dirty="0" smtClean="0">
                <a:latin typeface="Georgia" panose="02040502050405020303" pitchFamily="18" charset="0"/>
              </a:rPr>
              <a:t>Technická pomoc</a:t>
            </a:r>
            <a:r>
              <a:rPr lang="sk-SK" sz="2900" dirty="0" smtClean="0">
                <a:latin typeface="Georgia" panose="02040502050405020303" pitchFamily="18" charset="0"/>
              </a:rPr>
              <a:t> </a:t>
            </a:r>
            <a:endParaRPr lang="sk-SK" sz="29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Národný projekt </a:t>
            </a:r>
          </a:p>
          <a:p>
            <a:pPr marL="0" indent="0" algn="ctr">
              <a:buNone/>
            </a:pP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Podpora partnerstva a dialógu </a:t>
            </a:r>
            <a:b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</a:b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medzi verejnou správou, občanmi </a:t>
            </a:r>
            <a:b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</a:b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 mimovládnymi neziskovými organizáciami na národnej, regionálnej a lokálnej úrovni </a:t>
            </a:r>
            <a:b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</a:b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v oblasti participatívnej tvorby </a:t>
            </a:r>
            <a:b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</a:b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verejných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politík</a:t>
            </a:r>
          </a:p>
          <a:p>
            <a:pPr marL="0" indent="0">
              <a:buNone/>
            </a:pPr>
            <a:endParaRPr lang="sk-SK" sz="24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400" dirty="0" smtClean="0">
                <a:latin typeface="Georgia" panose="02040502050405020303" pitchFamily="18" charset="0"/>
              </a:rPr>
              <a:t>z operačného programu Efektívna verejná správa</a:t>
            </a:r>
            <a:endParaRPr lang="pt-BR" sz="24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4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83" y="-144887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 smtClean="0">
                <a:solidFill>
                  <a:schemeClr val="bg1">
                    <a:lumMod val="65000"/>
                  </a:schemeClr>
                </a:solidFill>
              </a:rPr>
              <a:t>Hlavný </a:t>
            </a:r>
            <a:r>
              <a:rPr lang="sk-SK" sz="2400" b="1" dirty="0">
                <a:solidFill>
                  <a:schemeClr val="bg1">
                    <a:lumMod val="65000"/>
                  </a:schemeClr>
                </a:solidFill>
              </a:rPr>
              <a:t>cieľ projektu</a:t>
            </a:r>
          </a:p>
          <a:p>
            <a:pPr algn="ctr"/>
            <a:endParaRPr lang="sk-SK" sz="1400" b="1" dirty="0"/>
          </a:p>
          <a:p>
            <a:pPr marL="0" indent="0" algn="ctr">
              <a:buNone/>
            </a:pPr>
            <a:r>
              <a:rPr lang="sk-SK" sz="2400" dirty="0"/>
              <a:t>Posilniť </a:t>
            </a:r>
            <a:r>
              <a:rPr lang="sk-SK" sz="2400" b="1" dirty="0"/>
              <a:t>spoluprácu a vzájomný dialóg </a:t>
            </a:r>
          </a:p>
          <a:p>
            <a:pPr marL="0" indent="0" algn="ctr">
              <a:buNone/>
            </a:pPr>
            <a:r>
              <a:rPr lang="sk-SK" sz="2400" dirty="0"/>
              <a:t>medzi verejnou správou, občanmi a MNO</a:t>
            </a:r>
          </a:p>
          <a:p>
            <a:pPr marL="0" indent="0" algn="ctr">
              <a:buNone/>
            </a:pPr>
            <a:r>
              <a:rPr lang="sk-SK" sz="2400" dirty="0"/>
              <a:t> v procese </a:t>
            </a:r>
            <a:r>
              <a:rPr lang="sk-SK" sz="2400" b="1" dirty="0"/>
              <a:t>tvorby verejných politík</a:t>
            </a:r>
            <a:r>
              <a:rPr lang="sk-SK" sz="2400" dirty="0"/>
              <a:t> </a:t>
            </a:r>
          </a:p>
          <a:p>
            <a:pPr marL="0" indent="0" algn="ctr">
              <a:buNone/>
            </a:pPr>
            <a:r>
              <a:rPr lang="sk-SK" sz="2400" dirty="0"/>
              <a:t>na národnej, regionálnej a lokálnej úrovni </a:t>
            </a:r>
          </a:p>
          <a:p>
            <a:pPr marL="0" indent="0" algn="ctr">
              <a:buNone/>
            </a:pPr>
            <a:r>
              <a:rPr lang="sk-SK" sz="2400" dirty="0"/>
              <a:t>a navrhnúť inovácie existujúcich mechanizmov </a:t>
            </a:r>
          </a:p>
          <a:p>
            <a:pPr marL="0" indent="0" algn="ctr">
              <a:buNone/>
            </a:pPr>
            <a:r>
              <a:rPr lang="sk-SK" sz="2400" dirty="0"/>
              <a:t>vo verejnej správe v záujme </a:t>
            </a:r>
            <a:r>
              <a:rPr lang="sk-SK" sz="2400" b="1" dirty="0"/>
              <a:t>zefektívnenia vstupu</a:t>
            </a:r>
          </a:p>
          <a:p>
            <a:pPr marL="0" indent="0" algn="ctr">
              <a:buNone/>
            </a:pPr>
            <a:r>
              <a:rPr lang="sk-SK" sz="2400" b="1" dirty="0" smtClean="0"/>
              <a:t>verejnosti </a:t>
            </a:r>
            <a:r>
              <a:rPr lang="sk-SK" sz="2400" b="1" dirty="0"/>
              <a:t>do tvorby verejných politík</a:t>
            </a:r>
            <a:r>
              <a:rPr lang="sk-SK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Národný projekt </a:t>
            </a:r>
          </a:p>
          <a:p>
            <a:pPr marL="0" indent="0" algn="ctr">
              <a:buNone/>
            </a:pP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Efektívne partnerstvo </a:t>
            </a:r>
            <a:endParaRPr lang="sk-SK" sz="28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subjektov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občianskej spoločnosti </a:t>
            </a:r>
            <a:endParaRPr lang="sk-SK" sz="28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pri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monitorovaní, implementácii </a:t>
            </a:r>
            <a:endParaRPr lang="sk-SK" sz="28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hodnotení plnenia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tematických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cieľov </a:t>
            </a:r>
            <a:endParaRPr lang="sk-SK" sz="28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horizontálnych princípov EŠIF</a:t>
            </a:r>
            <a:endParaRPr lang="sk-SK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sz="24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400" dirty="0" smtClean="0">
                <a:latin typeface="Georgia" panose="02040502050405020303" pitchFamily="18" charset="0"/>
              </a:rPr>
              <a:t>z operačného programu Technická pomoc</a:t>
            </a:r>
            <a:endParaRPr lang="pt-BR" sz="24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4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4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>
                <a:solidFill>
                  <a:schemeClr val="bg1">
                    <a:lumMod val="65000"/>
                  </a:schemeClr>
                </a:solidFill>
              </a:rPr>
              <a:t>Hlavný cieľ projektu</a:t>
            </a:r>
          </a:p>
          <a:p>
            <a:pPr marL="0" indent="0" algn="ctr">
              <a:buNone/>
            </a:pPr>
            <a:endParaRPr lang="sk-SK" sz="1400" b="1" dirty="0"/>
          </a:p>
          <a:p>
            <a:pPr marL="0" indent="0" algn="ctr">
              <a:buNone/>
            </a:pPr>
            <a:r>
              <a:rPr lang="sk-SK" sz="2400" dirty="0"/>
              <a:t>Zvýšiť </a:t>
            </a:r>
            <a:r>
              <a:rPr lang="sk-SK" sz="2400" b="1" dirty="0"/>
              <a:t>kvalitu monitorovacích procesov </a:t>
            </a:r>
            <a:r>
              <a:rPr lang="sk-SK" sz="2400" dirty="0" smtClean="0"/>
              <a:t>na </a:t>
            </a:r>
            <a:r>
              <a:rPr lang="sk-SK" sz="2400" dirty="0"/>
              <a:t>úrovni CKO </a:t>
            </a:r>
            <a:endParaRPr lang="sk-SK" sz="2400" dirty="0" smtClean="0"/>
          </a:p>
          <a:p>
            <a:pPr marL="0" indent="0" algn="ctr">
              <a:buNone/>
            </a:pPr>
            <a:r>
              <a:rPr lang="sk-SK" sz="2400" dirty="0" smtClean="0"/>
              <a:t>prostredníctvom </a:t>
            </a:r>
            <a:r>
              <a:rPr lang="sk-SK" sz="2400" b="1" dirty="0"/>
              <a:t>posilnenia spolupráce </a:t>
            </a:r>
            <a:endParaRPr lang="sk-SK" sz="2400" b="1" dirty="0" smtClean="0"/>
          </a:p>
          <a:p>
            <a:pPr marL="0" indent="0" algn="ctr">
              <a:buNone/>
            </a:pPr>
            <a:r>
              <a:rPr lang="sk-SK" sz="2400" dirty="0" smtClean="0"/>
              <a:t>s </a:t>
            </a:r>
            <a:r>
              <a:rPr lang="sk-SK" sz="2400" dirty="0"/>
              <a:t>partnermi z oblasti mimovládnych organizácií, </a:t>
            </a:r>
            <a:endParaRPr lang="sk-SK" sz="2400" dirty="0" smtClean="0"/>
          </a:p>
          <a:p>
            <a:pPr marL="0" indent="0" algn="ctr">
              <a:buNone/>
            </a:pPr>
            <a:r>
              <a:rPr lang="sk-SK" sz="2400" dirty="0" smtClean="0"/>
              <a:t>využiť </a:t>
            </a:r>
            <a:r>
              <a:rPr lang="sk-SK" sz="2400" dirty="0"/>
              <a:t>kapacity expertov MVO na </a:t>
            </a:r>
            <a:r>
              <a:rPr lang="sk-SK" sz="2400" b="1" dirty="0"/>
              <a:t>skvalitnenie implementácie EŠIF</a:t>
            </a:r>
            <a:r>
              <a:rPr lang="sk-SK" sz="2400" dirty="0"/>
              <a:t>, </a:t>
            </a:r>
            <a:r>
              <a:rPr lang="sk-SK" sz="2400" dirty="0" smtClean="0"/>
              <a:t>overiť </a:t>
            </a:r>
            <a:r>
              <a:rPr lang="sk-SK" sz="2400" dirty="0"/>
              <a:t>potenciál a </a:t>
            </a:r>
            <a:endParaRPr lang="sk-SK" sz="2400" dirty="0" smtClean="0"/>
          </a:p>
          <a:p>
            <a:pPr marL="0" indent="0" algn="ctr">
              <a:buNone/>
            </a:pPr>
            <a:r>
              <a:rPr lang="sk-SK" sz="2400" dirty="0" smtClean="0"/>
              <a:t>možnosti </a:t>
            </a:r>
            <a:r>
              <a:rPr lang="sk-SK" sz="2400" b="1" dirty="0"/>
              <a:t>podpory protikorupčných aktivít </a:t>
            </a:r>
            <a:endParaRPr lang="sk-SK" sz="2400" b="1" dirty="0" smtClean="0"/>
          </a:p>
          <a:p>
            <a:pPr marL="0" indent="0" algn="ctr">
              <a:buNone/>
            </a:pPr>
            <a:r>
              <a:rPr lang="sk-SK" sz="2400" dirty="0" smtClean="0"/>
              <a:t>zameraných </a:t>
            </a:r>
            <a:r>
              <a:rPr lang="sk-SK" sz="2400" dirty="0"/>
              <a:t>na sledovanie implementácie EŠIF.</a:t>
            </a: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b="1" dirty="0" smtClean="0">
                <a:solidFill>
                  <a:schemeClr val="bg1">
                    <a:lumMod val="65000"/>
                  </a:schemeClr>
                </a:solidFill>
              </a:rPr>
              <a:t>Bližšie informácie</a:t>
            </a:r>
            <a:endParaRPr lang="sk-SK" sz="24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endParaRPr lang="sk-SK" sz="1400" b="1" dirty="0" smtClean="0"/>
          </a:p>
          <a:p>
            <a:pPr marL="0" indent="0" algn="ctr">
              <a:buNone/>
            </a:pPr>
            <a:endParaRPr lang="sk-SK" sz="1400" b="1" dirty="0"/>
          </a:p>
          <a:p>
            <a:pPr marL="0" indent="0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Participácia </a:t>
            </a:r>
            <a:r>
              <a:rPr lang="sk-SK" sz="2800" dirty="0">
                <a:latin typeface="Georgia" panose="02040502050405020303" pitchFamily="18" charset="0"/>
              </a:rPr>
              <a:t>– </a:t>
            </a:r>
            <a:r>
              <a:rPr lang="sk-SK" sz="2800" dirty="0" smtClean="0">
                <a:latin typeface="Georgia" panose="02040502050405020303" pitchFamily="18" charset="0"/>
              </a:rPr>
              <a:t>Iveta Ferčíková 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Efektívne partnerstvo </a:t>
            </a:r>
            <a:r>
              <a:rPr lang="sk-SK" sz="2800" dirty="0" smtClean="0">
                <a:latin typeface="Georgia" panose="02040502050405020303" pitchFamily="18" charset="0"/>
              </a:rPr>
              <a:t>– Skarlet Ondrejčáková</a:t>
            </a:r>
            <a:endParaRPr lang="sk-SK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  <a:hlinkClick r:id="rId4"/>
              </a:rPr>
              <a:t>www.minv.s</a:t>
            </a:r>
            <a:r>
              <a:rPr lang="sk-SK" sz="2800" dirty="0">
                <a:latin typeface="Georgia" panose="02040502050405020303" pitchFamily="18" charset="0"/>
                <a:hlinkClick r:id="rId4"/>
              </a:rPr>
              <a:t>k</a:t>
            </a:r>
            <a:r>
              <a:rPr lang="sk-SK" sz="2800" dirty="0" smtClean="0">
                <a:latin typeface="Georgia" panose="02040502050405020303" pitchFamily="18" charset="0"/>
                <a:hlinkClick r:id="rId4"/>
              </a:rPr>
              <a:t>/?ros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F53ABB-91F0-4D76-BA73-8DD55675B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A3BFC-65D6-4397-BAD9-07CAFB688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128EEB-0C3E-486F-AE5A-4BFCE6C0EF06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418</TotalTime>
  <Words>171</Words>
  <Application>Microsoft Office PowerPoint</Application>
  <PresentationFormat>Prezentácia na obrazovke (4:3)</PresentationFormat>
  <Paragraphs>54</Paragraphs>
  <Slides>6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Občiansky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Akčný plán  Iniciatívy pre otvorené vládnutie  na rok 2015</dc:title>
  <dc:creator>Skarlet Ondrejčáková</dc:creator>
  <cp:lastModifiedBy>Skarlet Ondrejčáková</cp:lastModifiedBy>
  <cp:revision>46</cp:revision>
  <cp:lastPrinted>2016-03-19T15:33:57Z</cp:lastPrinted>
  <dcterms:created xsi:type="dcterms:W3CDTF">2015-02-12T10:55:11Z</dcterms:created>
  <dcterms:modified xsi:type="dcterms:W3CDTF">2016-03-19T15:34:02Z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