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732" r:id="rId2"/>
  </p:sldMasterIdLst>
  <p:notesMasterIdLst>
    <p:notesMasterId r:id="rId24"/>
  </p:notesMasterIdLst>
  <p:sldIdLst>
    <p:sldId id="256" r:id="rId3"/>
    <p:sldId id="257" r:id="rId4"/>
    <p:sldId id="292" r:id="rId5"/>
    <p:sldId id="309" r:id="rId6"/>
    <p:sldId id="310" r:id="rId7"/>
    <p:sldId id="334" r:id="rId8"/>
    <p:sldId id="328" r:id="rId9"/>
    <p:sldId id="327" r:id="rId10"/>
    <p:sldId id="326" r:id="rId11"/>
    <p:sldId id="325" r:id="rId12"/>
    <p:sldId id="324" r:id="rId13"/>
    <p:sldId id="332" r:id="rId14"/>
    <p:sldId id="331" r:id="rId15"/>
    <p:sldId id="330" r:id="rId16"/>
    <p:sldId id="329" r:id="rId17"/>
    <p:sldId id="337" r:id="rId18"/>
    <p:sldId id="323" r:id="rId19"/>
    <p:sldId id="333" r:id="rId20"/>
    <p:sldId id="335" r:id="rId21"/>
    <p:sldId id="317" r:id="rId22"/>
    <p:sldId id="271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  <a:srgbClr val="EE0000"/>
    <a:srgbClr val="D1817D"/>
    <a:srgbClr val="CB706B"/>
    <a:srgbClr val="F1D8D7"/>
    <a:srgbClr val="DFA6A5"/>
    <a:srgbClr val="6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01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935A-1D6E-468E-B34D-C82B768D8B0F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6D753-8364-4B11-A938-D3143B14E6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772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18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44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656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7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01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3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812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30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81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46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7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1715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73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23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0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51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22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8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6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89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240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951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5061-915C-4B48-AA39-FA0DE4C36208}" type="datetimeFigureOut">
              <a:rPr lang="sk-SK" smtClean="0"/>
              <a:t>16. 6. 2016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1EF4-82BE-4060-B7B7-8950F64367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4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5061-915C-4B48-AA39-FA0DE4C36208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16. 6. 2016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1EF4-82BE-4060-B7B7-8950F643670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bod@crr.cz" TargetMode="External"/><Relationship Id="rId2" Type="http://schemas.openxmlformats.org/officeDocument/2006/relationships/hyperlink" Target="mailto:infoservis@land.gov.s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k-cz.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.gov.sk/Default.aspx?CatID=93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636496" cy="2376264"/>
          </a:xfrm>
        </p:spPr>
        <p:txBody>
          <a:bodyPr>
            <a:normAutofit/>
          </a:bodyPr>
          <a:lstStyle/>
          <a:p>
            <a:pPr algn="r"/>
            <a:r>
              <a:rPr lang="sk-SK" sz="3600" dirty="0" smtClean="0">
                <a:latin typeface="Arial Narrow" pitchFamily="34" charset="0"/>
              </a:rPr>
              <a:t>SEMINÁR PRE ŽIADATEĽOV</a:t>
            </a:r>
            <a:br>
              <a:rPr lang="sk-SK" sz="3600" dirty="0" smtClean="0">
                <a:latin typeface="Arial Narrow" pitchFamily="34" charset="0"/>
              </a:rPr>
            </a:br>
            <a:r>
              <a:rPr lang="sk-SK" sz="3600" dirty="0" smtClean="0">
                <a:latin typeface="Arial Narrow" pitchFamily="34" charset="0"/>
              </a:rPr>
              <a:t/>
            </a:r>
            <a:br>
              <a:rPr lang="sk-SK" sz="3600" dirty="0" smtClean="0">
                <a:latin typeface="Arial Narrow" pitchFamily="34" charset="0"/>
              </a:rPr>
            </a:br>
            <a:r>
              <a:rPr lang="sk-SK" sz="3200" dirty="0" err="1" smtClean="0">
                <a:latin typeface="Arial Narrow" pitchFamily="34" charset="0"/>
              </a:rPr>
              <a:t>Interreg</a:t>
            </a:r>
            <a:r>
              <a:rPr lang="sk-SK" sz="3200" dirty="0" smtClean="0">
                <a:latin typeface="Arial Narrow" pitchFamily="34" charset="0"/>
              </a:rPr>
              <a:t> V-A Slovenská republika – Česká republika</a:t>
            </a:r>
            <a:endParaRPr lang="sk-SK" sz="3600" dirty="0">
              <a:latin typeface="Arial Narrow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149080"/>
            <a:ext cx="5864696" cy="720080"/>
          </a:xfrm>
        </p:spPr>
        <p:txBody>
          <a:bodyPr/>
          <a:lstStyle/>
          <a:p>
            <a:pPr algn="r"/>
            <a:r>
              <a:rPr lang="sk-SK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sk-SK" dirty="0" smtClean="0">
                <a:solidFill>
                  <a:schemeClr val="tx1"/>
                </a:solidFill>
                <a:latin typeface="Arial Narrow" pitchFamily="34" charset="0"/>
              </a:rPr>
              <a:t>áj / jún </a:t>
            </a:r>
            <a:r>
              <a:rPr lang="sk-SK" dirty="0" smtClean="0">
                <a:solidFill>
                  <a:schemeClr val="tx1"/>
                </a:solidFill>
                <a:latin typeface="Arial Narrow" pitchFamily="34" charset="0"/>
              </a:rPr>
              <a:t>2016</a:t>
            </a:r>
            <a:endParaRPr lang="sk-SK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5400600"/>
          </a:xfrm>
        </p:spPr>
        <p:txBody>
          <a:bodyPr>
            <a:noAutofit/>
          </a:bodyPr>
          <a:lstStyle/>
          <a:p>
            <a:pPr lvl="0"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Ďalšie podmienky poskytnutia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príspevku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Podmienky poskytnutia príspevku z hľadiska splnenia kritérií cezhraničnej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spolupráce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Spoločná príprava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 partneri z obidvoch krajín sa podieľajú rovnakou mierou na plánovaní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aktivít. </a:t>
            </a: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Spoločná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realizácia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 partneri z obidvoch krajín sa na realizácii cieľov projektu podieľajú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spoločne = vzájomne previazané harmonogramy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aktivít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partnerov = aktivity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spolu súvisia z časového aj vecného hľadiska a z hľadiska skladby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rozpočtu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nie sú len doplnkovými aktivitami. 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Spoločný personál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spoločný zamestnanci sa podieľajú na všetkých podstatných aktivitách projektu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= spoločný tím, ktorý riadi vedúci manažér projektu (u VP) / tím má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ustanovené spoločné pravidlá komunikácie, stretávania sa a pod. – tím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spolupracuje počas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celej doby realizácie projektu. 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Spoločné financovanie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finančný podiel partnera z druhého štátu:</a:t>
            </a:r>
          </a:p>
          <a:p>
            <a:pPr algn="r"/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/>
              </a:rPr>
              <a:t>˂ 4,99 % alebo 49 999 EUR v prípade rozpočtu nad 1 mil. EUR</a:t>
            </a:r>
          </a:p>
          <a:p>
            <a:pPr algn="r"/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/>
              </a:rPr>
              <a:t>5 % - 14,99 % alebo 50 000 EUR – 149 999 EUR v prípade rozpočtu nad 1 mil. EUR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/>
              </a:rPr>
              <a:t>≥ 15 % alebo 150 000 EUR v prípade rozpočtu nad 1 mil. EUR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endParaRPr lang="sk-SK" sz="2000" i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itchFamily="34" charset="0"/>
              </a:rPr>
              <a:t>Poskytovanie informácii pre potenciálnych žiadateľov</a:t>
            </a:r>
          </a:p>
        </p:txBody>
      </p:sp>
    </p:spTree>
    <p:extLst>
      <p:ext uri="{BB962C8B-B14F-4D97-AF65-F5344CB8AC3E}">
        <p14:creationId xmlns:p14="http://schemas.microsoft.com/office/powerpoint/2010/main" val="1992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184576"/>
          </a:xfrm>
        </p:spPr>
        <p:txBody>
          <a:bodyPr>
            <a:noAutofit/>
          </a:bodyPr>
          <a:lstStyle/>
          <a:p>
            <a:pPr lvl="0"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Podmienky poskytnutia príspevku z hľadiska preukázania cezhraničného dopadu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podporované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územie  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Spoločenský dopad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partnerstvo je vhodne zvolené, projekt dostatočne prispieva k rozvoju cezhraničného regiónu, k zlepšeniu životnej úrovne obyvateľov v spoločnej cezhraničnej oblasti, k posilneniu hospodárskeho rastu, k zlepšeniu vybavenosti územia. 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Dopad na cieľové skupiny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výsledky projektu sú cieľovými skupinami využívané spoločne/rovnomerne a prinesú úžitok na oboch stranách hranice. 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Finančný dopad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finančné prostriedky sú vhodne a primerane smerované na územie oboch krajín.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Územný dopad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– miesta dopadu realizácie aktivít projektu partnerov sú v primeranej a vo vhodne zvolenej vzdialenosti a geografická poloha miest nie je prekážkou k dosiahnutiu cieľov projektu v plánovanom rozsahu.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1992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256584"/>
          </a:xfrm>
        </p:spPr>
        <p:txBody>
          <a:bodyPr>
            <a:noAutofit/>
          </a:bodyPr>
          <a:lstStyle/>
          <a:p>
            <a:pPr lvl="0"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z hľadiska </a:t>
            </a:r>
            <a:r>
              <a:rPr lang="sk-SK" sz="2000" i="1" u="sng" dirty="0" err="1">
                <a:solidFill>
                  <a:schemeClr val="tx1"/>
                </a:solidFill>
                <a:latin typeface="Arial Narrow" panose="020B0606020202030204" pitchFamily="34" charset="0"/>
              </a:rPr>
              <a:t>vysporiadania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 majetkovo-právnych vzťahov a povolení na realizáciu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aktivít projektu</a:t>
            </a:r>
            <a:r>
              <a:rPr lang="sk-SK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k žiadosti o NFP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 predkladá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čestné vyhlásenie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že nehnuteľnosti (pozemky a stavby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prostredníctvom ktorých dochádza k realizácii stavebných prác v rámci projektu, sú vo výlučnom vlastníctve žiadateľa/partnera alebo má žiadateľ/partner k predmetným nehnuteľnostiam iné právo, na základe ktorého je oprávnený užívať všetky nehnuteľnosti, na ktorých má byť projekt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realizovaný (príloha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6a/6b žiadosti o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NFP). 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 prípade schválenia žiadosti o NFP je žiadateľ povinný predložiť 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Doklady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 vlastníctve, resp. o iných právach na majetok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predkladá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pred podpisom zmluvy o poskytnutí NFP.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Z predložených dokladov musí byť jednoznačne zrejmá a zabezpečená udržateľnosť výsledkov projektu počas 5 rokov od finančného ukončenia realizácie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Manuál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prípravy a implementácie projektu/časť pre žiadateľa, kapitola 3.1.2 a v 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7 tohto manuálu. 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879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112568"/>
          </a:xfrm>
        </p:spPr>
        <p:txBody>
          <a:bodyPr>
            <a:noAutofit/>
          </a:bodyPr>
          <a:lstStyle/>
          <a:p>
            <a:pPr lvl="0" algn="just"/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z hľadiska plnenia požiadaviek v oblasti posudzovania vplyvov na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životné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prostredie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projekt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musí byť z hľadiska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navrhovanej činnosti v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súlade s požiadavkami v oblasti posudzovania vplyvov navrhovanej činnosti v súlade so zákonom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posudzovaní vplyvov na životné prostredie. </a:t>
            </a:r>
          </a:p>
          <a:p>
            <a:pPr lvl="0" algn="just">
              <a:spcBef>
                <a:spcPts val="1200"/>
              </a:spcBef>
            </a:pPr>
            <a:endParaRPr lang="sk-SK" sz="2000" i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1200"/>
              </a:spcBef>
            </a:pPr>
            <a:endParaRPr lang="sk-SK" sz="2000" i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1200"/>
              </a:spcBef>
            </a:pPr>
            <a:endParaRPr lang="sk-SK" sz="2000" i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2000" i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2000" i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z hľadiska preukázania súladu s požiadavkami v oblasti dopadu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plánov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 projektov na územia sústavy NATURA 2000</a:t>
            </a:r>
            <a:r>
              <a:rPr lang="sk-SK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– preukazuje sa,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že projekt nebude mať nepriaznivý vplyv na územia sústavy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NATURA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2000. 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4 Manuálu prípravy a implementácie projektu/časť pre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žiadateľa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67990"/>
              </p:ext>
            </p:extLst>
          </p:nvPr>
        </p:nvGraphicFramePr>
        <p:xfrm>
          <a:off x="251520" y="2492896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1296144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Zákon č. 24/2006 Z. z. o posudzovaní vplyvov na životné prostredie a o zmene a doplnení niektorých zákonov v znení   neskorších predpisov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Zákon č. 100/2001 Sb. zákon o posuzování vlivu na životní prostředí a o změně některých doplňujících zákonů  </a:t>
                      </a:r>
                      <a:endParaRPr lang="sk-SK" sz="20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z hľadiska súladu s horizontálnymi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princípmi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– projekt musí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byť v súlade s horizontálnymi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princípmi:	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udržateľný rozvoj</a:t>
            </a:r>
          </a:p>
          <a:p>
            <a:pPr lvl="0" algn="just">
              <a:spcBef>
                <a:spcPts val="0"/>
              </a:spcBef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	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		podpora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rovnosti mužov a žien </a:t>
            </a:r>
          </a:p>
          <a:p>
            <a:pPr lvl="0" algn="just">
              <a:spcBef>
                <a:spcPts val="0"/>
              </a:spcBef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			nediskriminácia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9 Manuálu prípravy a implementácie projektu/časť pre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žiadateľa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1800"/>
              </a:spcBef>
            </a:pP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Podmienky poskytnutia príspevku z hľadiska definovania merateľných ukazovateľov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3 Manuálu prípravy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implementácie projektu/časť pre žiadateľa. 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Žiadateľ je povinný vybrať si iba zo zoznamu merateľných ukazovateľov definovaným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RO (t.j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. nie je možné definovať vlastné merateľné ukazovatele).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1800"/>
              </a:spcBef>
            </a:pP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Podmienky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poskytnutia príspevku z hľadiska zabezpečenia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spolufinancovania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 žiadosti o NFP sa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predkladá čestné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vyhlásenie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žiadateľa k 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spolufinancovaniu (príloha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6a/6b žiadosti o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NFP). </a:t>
            </a:r>
          </a:p>
          <a:p>
            <a:pPr algn="just"/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Doklad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 zabezpečení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spolufinancovania sa predkladá pred vydaním rozhodnutia o schválení žiadosti o NFP.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879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5400600"/>
          </a:xfrm>
        </p:spPr>
        <p:txBody>
          <a:bodyPr>
            <a:noAutofit/>
          </a:bodyPr>
          <a:lstStyle/>
          <a:p>
            <a:pPr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Maximálna a minimálna výška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príspevku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Minimálne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celkové oprávnené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výdavky na projekt =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20 000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EUR (za zdroj EFRR)</a:t>
            </a:r>
            <a:endParaRPr lang="sk-SK" sz="2000" b="1" dirty="0">
              <a:solidFill>
                <a:schemeClr val="tx1"/>
              </a:solidFill>
              <a:latin typeface="Arial Narrow" panose="020B0606020202030204" pitchFamily="34" charset="0"/>
              <a:ea typeface="Times New Roman"/>
            </a:endParaRPr>
          </a:p>
          <a:p>
            <a:pPr algn="l">
              <a:spcBef>
                <a:spcPts val="0"/>
              </a:spcBef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Maximálne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celkové oprávnené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výdavky na projekt =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nie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sú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stanovené</a:t>
            </a:r>
          </a:p>
          <a:p>
            <a:pPr algn="just">
              <a:spcBef>
                <a:spcPts val="0"/>
              </a:spcBef>
            </a:pP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stanovení výšky NFP je potrebné zohľadniť príjmy, ktoré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vzniknú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 súvislosti s realizáciou projektu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po ukončení realizácie projektu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6 Manuálu prípravy a implementácie projektu/časť pre žiadateľa, kapitola 5.  </a:t>
            </a:r>
            <a:endParaRPr lang="sk-SK" sz="2000" i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2000" i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Časová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realizácie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maximálna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doba realizácie projektu 24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mesiacov.</a:t>
            </a:r>
          </a:p>
          <a:p>
            <a:pPr lvl="0" algn="just"/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Spoločný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monitorovací výbor môže v dostatočne odôvodnených prípadoch a na základe odporúčania RO/STS predĺžiť dobu realizácie projektu. Žiadosť o NFP, resp. žiadosť o predĺženie pri realizácii projektu, musí obsahovať riadne zdôvodnenie, v ktorom je preukázané, že dlhšia doba realizácie je potrebná pre úspešnú realizáciu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= príloha žiadosti o NFP. 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615742"/>
              </p:ext>
            </p:extLst>
          </p:nvPr>
        </p:nvGraphicFramePr>
        <p:xfrm>
          <a:off x="251520" y="5301208"/>
          <a:ext cx="8496944" cy="36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Forma poskytovaného príspevku:  nenávratný finančný príspevok (NFP)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4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5400600"/>
          </a:xfrm>
        </p:spPr>
        <p:txBody>
          <a:bodyPr>
            <a:noAutofit/>
          </a:bodyPr>
          <a:lstStyle/>
          <a:p>
            <a:pPr marL="0" lvl="1" algn="just"/>
            <a:r>
              <a:rPr lang="sk-SK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Financovanie projektu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– časť 1.4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výzvy  /  v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 rámci programu sa stanovuje: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výška pomoci z EÚ = 85,0 % (EFRR)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z celkových oprávnených výdavkov pre celé oprávnené programové územie.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spolufinancovanie zo štátneho rozpočtu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 stanovenom pomere v závislosti od typu prijímateľa a štátu zúčastňujúcom sa na programe.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vlastné spolufinancovanie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 existuje možnosť dobrovoľného zvýšenia podielu žiadateľa na financovaní, maximálne však do výšky národných zdrojov. Zvýšenie miery financovania žiadateľa/prijímateľa nad stanovenú výšku závisí len od rozhodnutia samotného žiadateľa.</a:t>
            </a:r>
          </a:p>
          <a:p>
            <a:pPr algn="just">
              <a:spcBef>
                <a:spcPts val="1200"/>
              </a:spcBef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V rámci jedného projektu sa počas celej doby implementácie uplatňuje jeden pomer financovania za jednotlivé zdroje.</a:t>
            </a:r>
          </a:p>
          <a:p>
            <a:pPr algn="just">
              <a:spcBef>
                <a:spcPts val="1200"/>
              </a:spcBef>
            </a:pP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71833"/>
              </p:ext>
            </p:extLst>
          </p:nvPr>
        </p:nvGraphicFramePr>
        <p:xfrm>
          <a:off x="251520" y="4509120"/>
          <a:ext cx="86409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spcBef>
                          <a:spcPts val="12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Stratégia financovania Európskych štrukturálnych a investičných fondov pre programové obdobie 2014 – 2020 (pre subjekty zo SR)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Pravidla spolufinancování evropských strukturálních a investičních fondů v období 2014-2020 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(pre subjekty z</a:t>
                      </a:r>
                      <a:r>
                        <a:rPr lang="sk-SK" sz="20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ČR</a:t>
                      </a:r>
                      <a:r>
                        <a:rPr lang="sk-SK" sz="2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856984" cy="5400600"/>
          </a:xfrm>
        </p:spPr>
        <p:txBody>
          <a:bodyPr>
            <a:noAutofit/>
          </a:bodyPr>
          <a:lstStyle/>
          <a:p>
            <a:pPr algn="just"/>
            <a:r>
              <a:rPr lang="sk-SK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Informácie k stavebnému </a:t>
            </a:r>
            <a:r>
              <a:rPr lang="sk-SK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povoleniu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 žiadosti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 NFP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 predkladá právoplatné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územné rozhodnutie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resp. odpovedajúci doklad v zmysle stavebného zákona v súlade s prílohou č.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výzvy.</a:t>
            </a:r>
          </a:p>
          <a:p>
            <a:pPr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rávoplatné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stavebné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povolenie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 predkladá najneskôr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do pol roka od vydania rozhodnutia o schválení žiadosti o NFP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ak žiadateľ disponuje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právoplatným stavebným povolením predkladá ho spolu zo žiadosťou a v tom prípade sa riadi prílohou č.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výzvy. </a:t>
            </a:r>
          </a:p>
          <a:p>
            <a:pPr algn="just">
              <a:spcBef>
                <a:spcPts val="0"/>
              </a:spcBef>
            </a:pPr>
            <a:endParaRPr lang="sk-SK" sz="2000" b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sk-SK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Informácia </a:t>
            </a:r>
            <a:r>
              <a:rPr lang="sk-SK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k vytvoreniu používateľského konta v ITMS2014+</a:t>
            </a:r>
            <a:endParaRPr lang="sk-SK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Vedúci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partner je povinný vo verejnej časti ITMS2014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+ pred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predložením žiadosti o 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NFP:</a:t>
            </a:r>
          </a:p>
          <a:p>
            <a:pPr marL="990600" indent="-342900" algn="just"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vypracovať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a predložiť Žiadosť o aktiváciu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konta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990600" indent="-342900" algn="just"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zaevidovať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žiadosť o 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NFP  ≠  žiadosť sa nevypracováva v ITMS2014+</a:t>
            </a:r>
            <a:endParaRPr lang="sk-SK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postupuje podľa pokynov uvedených v Manuáli prípravy a implementácie projektu/časť pre žiadateľa, kapitola 3.2.1.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13146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5400600"/>
          </a:xfrm>
        </p:spPr>
        <p:txBody>
          <a:bodyPr>
            <a:noAutofit/>
          </a:bodyPr>
          <a:lstStyle/>
          <a:p>
            <a:pPr algn="just"/>
            <a:r>
              <a:rPr lang="sk-SK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Overovanie podmienok poskytnutia </a:t>
            </a:r>
            <a:r>
              <a:rPr lang="sk-SK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príspevku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v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súlade s výzvou a dokumentmi, na ktoré sa výzva odvoláva. Bližšie informácie o postupe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RO/STS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 rámci jednotlivých fáz konania sú uvedené v Manuáli prípravy a implementácie projektu/časť pre žiadateľa, kapitola 3.2.</a:t>
            </a:r>
          </a:p>
          <a:p>
            <a:pPr algn="just">
              <a:spcBef>
                <a:spcPts val="600"/>
              </a:spcBef>
            </a:pPr>
            <a:r>
              <a:rPr lang="sk-SK" sz="2000" i="1" dirty="0">
                <a:solidFill>
                  <a:schemeClr val="tx1"/>
                </a:solidFill>
                <a:latin typeface="Arial Narrow" panose="020B0606020202030204" pitchFamily="34" charset="0"/>
              </a:rPr>
              <a:t>Riadiaci orgán/STS je oprávnený overiť podmienky poskytnutia príspevku alebo niektoré z podmienok poskytnutia príspevku v rámci konania o žiadosti o NFP priamo na mieste u žiadateľa. </a:t>
            </a:r>
          </a:p>
          <a:p>
            <a:pPr algn="just">
              <a:spcBef>
                <a:spcPts val="0"/>
              </a:spcBef>
            </a:pPr>
            <a:endParaRPr lang="sk-SK" sz="2000" b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sk-SK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Zamedzenie </a:t>
            </a:r>
            <a:r>
              <a:rPr lang="sk-SK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duplicitného </a:t>
            </a:r>
            <a:r>
              <a:rPr lang="sk-SK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financovania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žiadateľ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na oprávnené výdavky uvedené v projekte nemôže súčasne žiadať ich financovanie z iných verejných zdrojov do času ukončenia konania príslušnej žiadosti o NFP.</a:t>
            </a:r>
          </a:p>
          <a:p>
            <a:pPr algn="just"/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 prípade projektov, ktorým boli za predchádzajúce programové obdobie poskytnuté dotácie </a:t>
            </a:r>
            <a:b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z verejných zdrojov na oprávnené aktivity (alebo ich časť) v zmysle bodu 2.4 tejto výzvy, sú takéto aktivity v rámci projektu neoprávnené. Oprávnení žiadatelia, ktorí získali prostriedky z verejných zdrojov na aktivity definované vo výzve, môžu predložiť žiadosť o NFP len za podmienky, že sa projekt týka iba oprávnených aktivít, ktoré neboli v predchádzajúcom programovom období podporené. 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36959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05159"/>
              </p:ext>
            </p:extLst>
          </p:nvPr>
        </p:nvGraphicFramePr>
        <p:xfrm>
          <a:off x="395536" y="1412776"/>
          <a:ext cx="8496944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68270"/>
                <a:gridCol w="3928674"/>
              </a:tblGrid>
              <a:tr h="1728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STS - Slovenská republika: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Ministerstvo pôdohospodárstva a rozvoja vidieka SR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Odbor programov cezhraničnej spolupráce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Spoločný technický sekretariát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Račianska 153/A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830 03 Bratislava 33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u="sng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Infobod</a:t>
                      </a:r>
                      <a:r>
                        <a:rPr lang="cs-CZ" sz="2000" b="0" u="sng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- Česká republika: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Centrum pro regionální rozvoj ČR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Infobod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pobočka pro NUTS II Jihovýchod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Mariánské náměstí 617/1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617 00 Brno – Komárov </a:t>
                      </a:r>
                      <a:endParaRPr lang="sk-SK" sz="2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528" y="836712"/>
            <a:ext cx="8568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alt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Miesto a spôsob podania žiadosti o NFP </a:t>
            </a:r>
            <a:endParaRPr kumimoji="0" lang="sk-SK" alt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23528" y="386104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>
                <a:latin typeface="Arial Narrow" panose="020B0606020202030204" pitchFamily="34" charset="0"/>
              </a:rPr>
              <a:t>V prípade </a:t>
            </a:r>
            <a:r>
              <a:rPr lang="sk-SK" sz="2000" b="1" dirty="0">
                <a:latin typeface="Arial Narrow" panose="020B0606020202030204" pitchFamily="34" charset="0"/>
              </a:rPr>
              <a:t>osobného doručenia</a:t>
            </a:r>
            <a:r>
              <a:rPr lang="sk-SK" sz="2000" dirty="0">
                <a:latin typeface="Arial Narrow" panose="020B0606020202030204" pitchFamily="34" charset="0"/>
              </a:rPr>
              <a:t> je žiadateľ povinný doručiť žiadosť o </a:t>
            </a:r>
            <a:r>
              <a:rPr lang="sk-SK" sz="2000" dirty="0" smtClean="0">
                <a:latin typeface="Arial Narrow" panose="020B0606020202030204" pitchFamily="34" charset="0"/>
              </a:rPr>
              <a:t>NFP </a:t>
            </a:r>
            <a:r>
              <a:rPr lang="sk-SK" sz="2000" b="1" dirty="0">
                <a:latin typeface="Arial Narrow" panose="020B0606020202030204" pitchFamily="34" charset="0"/>
              </a:rPr>
              <a:t>do 12:00 hod.</a:t>
            </a:r>
            <a:r>
              <a:rPr lang="sk-SK" sz="20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" name="Obdĺžnik 6"/>
          <p:cNvSpPr/>
          <p:nvPr/>
        </p:nvSpPr>
        <p:spPr>
          <a:xfrm>
            <a:off x="395536" y="4509120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dirty="0">
                <a:latin typeface="Arial Narrow" panose="020B0606020202030204" pitchFamily="34" charset="0"/>
              </a:rPr>
              <a:t>Ďalšie podrobné informácie k tejto výzve je možné získať na nasledovných kontaktných adresách:</a:t>
            </a:r>
          </a:p>
          <a:p>
            <a:r>
              <a:rPr lang="sk-SK" sz="2000" b="1" dirty="0">
                <a:latin typeface="Arial Narrow" panose="020B0606020202030204" pitchFamily="34" charset="0"/>
              </a:rPr>
              <a:t>e-mail: </a:t>
            </a:r>
            <a:r>
              <a:rPr lang="sk-SK" sz="2000" dirty="0">
                <a:latin typeface="Arial Narrow" panose="020B0606020202030204" pitchFamily="34" charset="0"/>
              </a:rPr>
              <a:t>	</a:t>
            </a:r>
            <a:r>
              <a:rPr lang="sk-SK" sz="2000" u="sng" dirty="0" err="1">
                <a:latin typeface="Arial Narrow" panose="020B0606020202030204" pitchFamily="34" charset="0"/>
                <a:hlinkClick r:id="rId2"/>
              </a:rPr>
              <a:t>infoservis@land.gov.sk</a:t>
            </a:r>
            <a:r>
              <a:rPr lang="sk-SK" sz="2000" u="sng" dirty="0">
                <a:latin typeface="Arial Narrow" panose="020B0606020202030204" pitchFamily="34" charset="0"/>
              </a:rPr>
              <a:t> / </a:t>
            </a:r>
            <a:r>
              <a:rPr lang="sk-SK" sz="2000" dirty="0" err="1" smtClean="0">
                <a:latin typeface="Arial Narrow" panose="020B0606020202030204" pitchFamily="34" charset="0"/>
                <a:hlinkClick r:id="rId3"/>
              </a:rPr>
              <a:t>infobod@crr.cz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endParaRPr lang="sk-SK" sz="2000" dirty="0">
              <a:latin typeface="Arial Narrow" panose="020B0606020202030204" pitchFamily="34" charset="0"/>
            </a:endParaRPr>
          </a:p>
          <a:p>
            <a:r>
              <a:rPr lang="sk-SK" sz="2000" b="1" dirty="0">
                <a:latin typeface="Arial Narrow" panose="020B0606020202030204" pitchFamily="34" charset="0"/>
              </a:rPr>
              <a:t>web:</a:t>
            </a:r>
            <a:r>
              <a:rPr lang="sk-SK" sz="2000" dirty="0">
                <a:latin typeface="Arial Narrow" panose="020B0606020202030204" pitchFamily="34" charset="0"/>
              </a:rPr>
              <a:t>	</a:t>
            </a:r>
            <a:r>
              <a:rPr lang="sk-SK" sz="2000" u="sng" dirty="0" err="1">
                <a:latin typeface="Arial Narrow" panose="020B0606020202030204" pitchFamily="34" charset="0"/>
                <a:hlinkClick r:id="rId4"/>
              </a:rPr>
              <a:t>www.sk-cz.eu</a:t>
            </a:r>
            <a:endParaRPr lang="sk-SK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490066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sk-SK" sz="3600" dirty="0" smtClean="0">
                <a:latin typeface="Arial Narrow" pitchFamily="34" charset="0"/>
              </a:rPr>
              <a:t>Program seminára</a:t>
            </a:r>
            <a:endParaRPr lang="sk-SK" sz="3600" dirty="0">
              <a:latin typeface="Arial Narrow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92610"/>
              </p:ext>
            </p:extLst>
          </p:nvPr>
        </p:nvGraphicFramePr>
        <p:xfrm>
          <a:off x="395536" y="908721"/>
          <a:ext cx="8280920" cy="46085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80920"/>
              </a:tblGrid>
              <a:tr h="3403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I. časť: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Základné informácie o programe </a:t>
                      </a:r>
                      <a:r>
                        <a:rPr lang="sk-SK" sz="20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Interreg</a:t>
                      </a: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V-A SK-CZ;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Podmienky stanovené vo výzve na predkladanie žiadostí o NFP;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Proces hodnotenia žiadostí o poskytnutie NFP;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Oprávnenosť výdavkov; </a:t>
                      </a:r>
                    </a:p>
                    <a:p>
                      <a:pPr lvl="0"/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Rozpočet projektu; </a:t>
                      </a:r>
                    </a:p>
                    <a:p>
                      <a:pPr lvl="0"/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Verejné obstarávanie z pohľadu prípravy rozpočtu; </a:t>
                      </a:r>
                    </a:p>
                    <a:p>
                      <a:pPr lvl="0"/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Formulár Žiadosti o NFP a povinné prílohy;</a:t>
                      </a:r>
                    </a:p>
                    <a:p>
                      <a:pPr lvl="0"/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4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II. časť: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Konzultácia projektových zámerov;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4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43204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Proces hodnotenia žiadostí o poskytnutie NFP</a:t>
            </a: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04413"/>
              </p:ext>
            </p:extLst>
          </p:nvPr>
        </p:nvGraphicFramePr>
        <p:xfrm>
          <a:off x="1" y="620687"/>
          <a:ext cx="9143998" cy="6239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450"/>
                <a:gridCol w="4867885"/>
                <a:gridCol w="1547663"/>
              </a:tblGrid>
              <a:tr h="9139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ysClr val="windowText" lastClr="000000"/>
                          </a:solidFill>
                          <a:effectLst/>
                          <a:latin typeface="Arial Narrow" panose="020B0606020202030204" pitchFamily="34" charset="0"/>
                        </a:rPr>
                        <a:t>Fáza konania o žiadosti o NFP</a:t>
                      </a:r>
                      <a:endParaRPr lang="sk-SK" sz="2000" dirty="0">
                        <a:solidFill>
                          <a:sysClr val="windowText" lastClr="00000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solidFill>
                            <a:sysClr val="windowText" lastClr="000000"/>
                          </a:solidFill>
                          <a:effectLst/>
                          <a:latin typeface="Arial Narrow" panose="020B0606020202030204" pitchFamily="34" charset="0"/>
                        </a:rPr>
                        <a:t>Počet </a:t>
                      </a:r>
                      <a:r>
                        <a:rPr lang="sk-SK" sz="20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anose="020B0606020202030204" pitchFamily="34" charset="0"/>
                        </a:rPr>
                        <a:t>kalendárnych</a:t>
                      </a:r>
                      <a:r>
                        <a:rPr lang="sk-SK" sz="20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sk-SK" sz="20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solidFill>
                          <a:sysClr val="windowText" lastClr="00000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09270">
                <a:tc rowSpan="3"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Administratívne </a:t>
                      </a:r>
                      <a:endParaRPr lang="sk-SK" sz="20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overenie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Overenie splnenia podmienok doručenia žiadosti o NFP</a:t>
                      </a:r>
                      <a:endParaRPr lang="sk-SK" sz="2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r>
                        <a:rPr lang="sk-SK" sz="2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927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Overenie ostatných podmienok poskytnutia príspevku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60927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Výzva na doplnenie žiadosti o NFP / lehota pre žiadateľa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14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421933">
                <a:tc rowSpan="3"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Odborné hodnotenie*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6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Hodnotenie odborných kritérií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8D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30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8D7"/>
                    </a:solidFill>
                  </a:tcPr>
                </a:tc>
              </a:tr>
              <a:tr h="33509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Hodnotenie kvalitatívnych kritérií 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8D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k-SK" sz="18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 err="1">
                          <a:effectLst/>
                          <a:latin typeface="Arial Narrow" panose="020B0606020202030204" pitchFamily="34" charset="0"/>
                        </a:rPr>
                        <a:t>Sumarizácia</a:t>
                      </a: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 odborného hodnotenia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81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20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817D"/>
                    </a:solidFill>
                  </a:tcPr>
                </a:tc>
              </a:tr>
              <a:tr h="807126"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Výber žiadosti o NFP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Zasadnutie Spoločného monitorovacieho výboru a spracovanie výsledkov zo zasadnutia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45 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91390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Výzva na splnenie podmienok poskytnutia príspevku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6A5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Lehota pre žiadateľa na splnenie podmienok poskytnutia príspevku 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81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30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817D"/>
                    </a:solidFill>
                  </a:tcPr>
                </a:tc>
              </a:tr>
              <a:tr h="514435">
                <a:tc gridSpan="2">
                  <a:txBody>
                    <a:bodyPr/>
                    <a:lstStyle/>
                    <a:p>
                      <a:pPr mar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Vydanie rozhodnutia o žiadosti o NFP</a:t>
                      </a:r>
                      <a:endParaRPr lang="sk-SK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2000" dirty="0">
                          <a:effectLst/>
                          <a:latin typeface="Arial Narrow" panose="020B0606020202030204" pitchFamily="34" charset="0"/>
                        </a:rPr>
                        <a:t>15 </a:t>
                      </a:r>
                      <a:r>
                        <a:rPr lang="sk-SK" sz="2000" dirty="0" smtClean="0">
                          <a:effectLst/>
                          <a:latin typeface="Arial Narrow" panose="020B0606020202030204" pitchFamily="34" charset="0"/>
                        </a:rPr>
                        <a:t>dní</a:t>
                      </a:r>
                      <a:endParaRPr lang="sk-SK" sz="20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6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 Narrow" panose="020B0606020202030204" pitchFamily="34" charset="0"/>
              </a:rPr>
              <a:t>Ďakujem </a:t>
            </a:r>
            <a:r>
              <a:rPr lang="sk-SK" dirty="0" smtClean="0">
                <a:latin typeface="Arial Narrow" panose="020B0606020202030204" pitchFamily="34" charset="0"/>
              </a:rPr>
              <a:t>za pozornosť.</a:t>
            </a:r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112568"/>
          </a:xfrm>
        </p:spPr>
        <p:txBody>
          <a:bodyPr>
            <a:noAutofit/>
          </a:bodyPr>
          <a:lstStyle/>
          <a:p>
            <a:pPr lvl="0"/>
            <a:r>
              <a:rPr lang="sk-SK" sz="2400" b="1" dirty="0" smtClean="0">
                <a:solidFill>
                  <a:srgbClr val="C00000"/>
                </a:solidFill>
                <a:latin typeface="Arial Narrow" pitchFamily="34" charset="0"/>
              </a:rPr>
              <a:t>Zameranie programu 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Základné informácie o programe </a:t>
            </a:r>
            <a:r>
              <a:rPr lang="sk-SK" sz="2800" dirty="0" err="1">
                <a:solidFill>
                  <a:schemeClr val="dk1"/>
                </a:solidFill>
                <a:latin typeface="Arial Narrow" panose="020B0606020202030204" pitchFamily="34" charset="0"/>
              </a:rPr>
              <a:t>Interreg</a:t>
            </a: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 V-A SK-CZ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11223"/>
              </p:ext>
            </p:extLst>
          </p:nvPr>
        </p:nvGraphicFramePr>
        <p:xfrm>
          <a:off x="251520" y="1196753"/>
          <a:ext cx="8712968" cy="447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728192"/>
                <a:gridCol w="1512168"/>
                <a:gridCol w="1872208"/>
                <a:gridCol w="2088232"/>
              </a:tblGrid>
              <a:tr h="368083"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Prioritná os 1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Prioritná os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Prioritná os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5122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Využívanie inovačného potenciálu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sk-SK" sz="7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Kvalitné životné prostredie 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Rozvoj miestnych iniciatív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51224"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TC 10 / IP 10b</a:t>
                      </a:r>
                    </a:p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TC </a:t>
                      </a:r>
                      <a:r>
                        <a:rPr lang="sk-SK" sz="2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 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 / IP   1b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TC 6 / IP 6c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TC 6 / IP 6d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05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TC 11 / IP 11b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8083">
                <a:tc gridSpan="2"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Konkrétny cieľ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Konkrétny cieľ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Konkrétny cieľ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81864"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1.1</a:t>
                      </a: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Zvýšenie relevantnosti obsahu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vzdelávania pre potreby trhu práce...</a:t>
                      </a:r>
                      <a:endParaRPr lang="sk-SK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1.2</a:t>
                      </a: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Zintenzívnenie využívania výsledkov aplikovaného výskumu najmä MSP</a:t>
                      </a:r>
                      <a:endParaRPr lang="sk-SK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2.1</a:t>
                      </a: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Zvýšenie atraktívnosti kultúrneho a prírodného dedičstva... </a:t>
                      </a:r>
                      <a:endParaRPr lang="sk-SK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2.2</a:t>
                      </a: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Ochrana biodiverzity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v oblasti ochrany a koordinovaného riadenia prírodne významných území</a:t>
                      </a:r>
                      <a:endParaRPr lang="sk-SK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3.1</a:t>
                      </a:r>
                    </a:p>
                    <a:p>
                      <a:r>
                        <a:rPr lang="sk-SK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Zvýšenie kvalitatívnej</a:t>
                      </a:r>
                      <a:r>
                        <a:rPr lang="sk-SK" sz="18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úrovne cezhraničnej spolupráce miestnych a regionálnych aktérov </a:t>
                      </a:r>
                      <a:endParaRPr lang="sk-SK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568952" cy="5112568"/>
          </a:xfrm>
        </p:spPr>
        <p:txBody>
          <a:bodyPr>
            <a:noAutofit/>
          </a:bodyPr>
          <a:lstStyle/>
          <a:p>
            <a:pPr lvl="0"/>
            <a:r>
              <a:rPr lang="sk-SK" sz="2400" dirty="0">
                <a:solidFill>
                  <a:srgbClr val="C00000"/>
                </a:solidFill>
                <a:latin typeface="Arial Narrow" pitchFamily="34" charset="0"/>
              </a:rPr>
              <a:t>Programové územie</a:t>
            </a:r>
          </a:p>
          <a:p>
            <a:pPr lvl="0"/>
            <a:endParaRPr lang="sk-SK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endParaRPr lang="sk-SK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endParaRPr lang="sk-SK" sz="2800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sk-SK" sz="2000" b="1" u="sng" dirty="0" smtClean="0">
                <a:solidFill>
                  <a:schemeClr val="tx1"/>
                </a:solidFill>
                <a:latin typeface="Arial Narrow" pitchFamily="34" charset="0"/>
              </a:rPr>
              <a:t>Realizácia </a:t>
            </a:r>
            <a:r>
              <a:rPr lang="sk-SK" sz="2000" b="1" u="sng" dirty="0">
                <a:solidFill>
                  <a:schemeClr val="tx1"/>
                </a:solidFill>
                <a:latin typeface="Arial Narrow" pitchFamily="34" charset="0"/>
              </a:rPr>
              <a:t>aktivít projektu mimo oprávneného územia</a:t>
            </a:r>
          </a:p>
          <a:p>
            <a:r>
              <a:rPr lang="sk-SK" sz="2000" i="1" dirty="0">
                <a:solidFill>
                  <a:schemeClr val="tx1"/>
                </a:solidFill>
                <a:latin typeface="Arial Narrow" pitchFamily="34" charset="0"/>
              </a:rPr>
              <a:t>článok 20, bod 2 nariadenia (EÚ) č. 1299/2013</a:t>
            </a:r>
          </a:p>
          <a:p>
            <a:pPr algn="l"/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Podmienky za akých je možné realizovať projekt mimo oprávnené územie sú:</a:t>
            </a:r>
          </a:p>
          <a:p>
            <a:pPr marL="457200" indent="-457200" algn="l">
              <a:buFont typeface="+mj-lt"/>
              <a:buAutoNum type="alphaLcParenR"/>
            </a:pP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aktivity realizované mimo časti programového územia na území Únie musia byť prínosné pre programové územie a musia byť riadne popísané a zdôvodnené v žiadosti o NFP;</a:t>
            </a:r>
          </a:p>
          <a:p>
            <a:pPr marL="457200" indent="-457200" algn="l">
              <a:buFont typeface="+mj-lt"/>
              <a:buAutoNum type="alphaLcParenR"/>
            </a:pP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celková suma pridelená v rámci programu spolupráce na realizované aktivity vykonávané mimo časti programového územia na území Únie nepresiahne 20 % pomoci EFRR na úrovni programu. Výška pomoci EFRR na úrovni projektu nie je stanovená. </a:t>
            </a:r>
          </a:p>
          <a:p>
            <a:pPr lvl="0" algn="just"/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Základné informácie o programe </a:t>
            </a:r>
            <a:r>
              <a:rPr lang="sk-SK" sz="2800" dirty="0" err="1">
                <a:solidFill>
                  <a:schemeClr val="dk1"/>
                </a:solidFill>
                <a:latin typeface="Arial Narrow" panose="020B0606020202030204" pitchFamily="34" charset="0"/>
              </a:rPr>
              <a:t>Interreg</a:t>
            </a: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 V-A SK-CZ</a:t>
            </a:r>
            <a:endParaRPr lang="sk-SK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84" y="1196752"/>
            <a:ext cx="69437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1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712968" cy="5040560"/>
          </a:xfrm>
        </p:spPr>
        <p:txBody>
          <a:bodyPr>
            <a:noAutofit/>
          </a:bodyPr>
          <a:lstStyle/>
          <a:p>
            <a:r>
              <a:rPr lang="sk-SK" sz="2400" dirty="0" smtClean="0">
                <a:solidFill>
                  <a:srgbClr val="C00000"/>
                </a:solidFill>
                <a:latin typeface="Arial Narrow" pitchFamily="34" charset="0"/>
              </a:rPr>
              <a:t>Štruktúra riadenia a kontroly </a:t>
            </a:r>
          </a:p>
          <a:p>
            <a:pPr algn="l"/>
            <a:endParaRPr lang="sk-SK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2400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2400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2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1400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k-SK" sz="2000" u="sng" dirty="0">
                <a:solidFill>
                  <a:schemeClr val="tx1"/>
                </a:solidFill>
                <a:latin typeface="Arial Narrow" pitchFamily="34" charset="0"/>
              </a:rPr>
              <a:t>Ďalšie subjekty podieľajúce sa na implementácii </a:t>
            </a:r>
            <a:r>
              <a:rPr lang="sk-SK" sz="2000" u="sng" dirty="0" smtClean="0">
                <a:solidFill>
                  <a:schemeClr val="tx1"/>
                </a:solidFill>
                <a:latin typeface="Arial Narrow" pitchFamily="34" charset="0"/>
              </a:rPr>
              <a:t>programu:</a:t>
            </a:r>
            <a:endParaRPr lang="sk-SK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k-SK" sz="2000" cap="all" dirty="0" smtClean="0">
                <a:solidFill>
                  <a:schemeClr val="tx1"/>
                </a:solidFill>
                <a:latin typeface="Arial Narrow" pitchFamily="34" charset="0"/>
              </a:rPr>
              <a:t>Certifikačný </a:t>
            </a:r>
            <a:r>
              <a:rPr lang="sk-SK" sz="2000" cap="all" dirty="0">
                <a:solidFill>
                  <a:schemeClr val="tx1"/>
                </a:solidFill>
                <a:latin typeface="Arial Narrow" pitchFamily="34" charset="0"/>
              </a:rPr>
              <a:t>orgán</a:t>
            </a: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	       </a:t>
            </a:r>
            <a:r>
              <a:rPr lang="sk-SK" sz="2000" dirty="0" smtClean="0">
                <a:solidFill>
                  <a:schemeClr val="tx1"/>
                </a:solidFill>
                <a:latin typeface="Arial Narrow" pitchFamily="34" charset="0"/>
              </a:rPr>
              <a:t>	- </a:t>
            </a: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subjekt, ktorému EK poukazuje platby </a:t>
            </a:r>
            <a:endParaRPr lang="sk-SK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k-SK" sz="2000" cap="all" dirty="0">
                <a:solidFill>
                  <a:schemeClr val="tx1"/>
                </a:solidFill>
                <a:latin typeface="Arial Narrow" pitchFamily="34" charset="0"/>
              </a:rPr>
              <a:t>Orgán auditu</a:t>
            </a: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 		       </a:t>
            </a:r>
            <a:r>
              <a:rPr lang="sk-SK" sz="2000" dirty="0" smtClean="0">
                <a:solidFill>
                  <a:schemeClr val="tx1"/>
                </a:solidFill>
                <a:latin typeface="Arial Narrow" pitchFamily="34" charset="0"/>
              </a:rPr>
              <a:t>	- </a:t>
            </a: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subjekt zodpovedný za vykonávanie úloh auditu</a:t>
            </a:r>
            <a:endParaRPr lang="sk-SK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k-SK" sz="2000" cap="all" dirty="0">
                <a:solidFill>
                  <a:schemeClr val="tx1"/>
                </a:solidFill>
                <a:latin typeface="Arial Narrow" pitchFamily="34" charset="0"/>
              </a:rPr>
              <a:t>Spoločný monitorovací výbor</a:t>
            </a: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 - subjekt zodpovedný za </a:t>
            </a:r>
            <a:r>
              <a:rPr lang="sk-SK" sz="2000" dirty="0" smtClean="0">
                <a:solidFill>
                  <a:schemeClr val="tx1"/>
                </a:solidFill>
                <a:latin typeface="Arial Narrow" pitchFamily="34" charset="0"/>
              </a:rPr>
              <a:t>preskúmanie vykonávania</a:t>
            </a:r>
          </a:p>
          <a:p>
            <a:pPr algn="l">
              <a:spcBef>
                <a:spcPts val="0"/>
              </a:spcBef>
            </a:pP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chemeClr val="tx1"/>
                </a:solidFill>
                <a:latin typeface="Arial Narrow" pitchFamily="34" charset="0"/>
              </a:rPr>
              <a:t>			programu a pokrok dosiahnutý pri plnení jeho cieľov</a:t>
            </a:r>
          </a:p>
          <a:p>
            <a:pPr algn="l">
              <a:spcBef>
                <a:spcPts val="0"/>
              </a:spcBef>
            </a:pPr>
            <a:r>
              <a:rPr lang="sk-SK" sz="2000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sk-SK" sz="2000" dirty="0" smtClean="0">
                <a:solidFill>
                  <a:schemeClr val="tx1"/>
                </a:solidFill>
                <a:latin typeface="Arial Narrow" pitchFamily="34" charset="0"/>
              </a:rPr>
              <a:t>			a výber projektov</a:t>
            </a:r>
            <a:r>
              <a:rPr lang="sk-SK" sz="2000" b="1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endParaRPr lang="sk-SK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sk-SK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Základné informácie o programe </a:t>
            </a:r>
            <a:r>
              <a:rPr lang="sk-SK" sz="2800" dirty="0" err="1">
                <a:solidFill>
                  <a:schemeClr val="dk1"/>
                </a:solidFill>
                <a:latin typeface="Arial Narrow" panose="020B0606020202030204" pitchFamily="34" charset="0"/>
              </a:rPr>
              <a:t>Interreg</a:t>
            </a: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 V-A SK-CZ</a:t>
            </a:r>
            <a:endParaRPr lang="sk-SK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746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928992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  <p:sp>
        <p:nvSpPr>
          <p:cNvPr id="2" name="Obdĺžnik 1"/>
          <p:cNvSpPr/>
          <p:nvPr/>
        </p:nvSpPr>
        <p:spPr>
          <a:xfrm>
            <a:off x="323528" y="980728"/>
            <a:ext cx="864096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b="1" u="sng" dirty="0" smtClean="0">
                <a:latin typeface="Arial Narrow" panose="020B0606020202030204" pitchFamily="34" charset="0"/>
              </a:rPr>
              <a:t>Podmienky doručenia žiadosti o NFP:</a:t>
            </a:r>
          </a:p>
          <a:p>
            <a:pPr marL="342900" indent="-342900" algn="just">
              <a:buAutoNum type="arabicPeriod"/>
            </a:pPr>
            <a:r>
              <a:rPr lang="sk-SK" sz="2000" dirty="0" smtClean="0">
                <a:latin typeface="Arial Narrow" panose="020B0606020202030204" pitchFamily="34" charset="0"/>
              </a:rPr>
              <a:t>Bola </a:t>
            </a:r>
            <a:r>
              <a:rPr lang="sk-SK" sz="2000" dirty="0">
                <a:latin typeface="Arial Narrow" panose="020B0606020202030204" pitchFamily="34" charset="0"/>
              </a:rPr>
              <a:t>žiadosť o NFP doručená v stanovenom termíne</a:t>
            </a:r>
            <a:r>
              <a:rPr lang="sk-SK" sz="2000" dirty="0" smtClean="0">
                <a:latin typeface="Arial Narrow" panose="020B0606020202030204" pitchFamily="34" charset="0"/>
              </a:rPr>
              <a:t>?</a:t>
            </a:r>
          </a:p>
          <a:p>
            <a:pPr marL="342900" indent="-342900" algn="just">
              <a:buFontTx/>
              <a:buAutoNum type="arabicPeriod"/>
            </a:pPr>
            <a:r>
              <a:rPr lang="sk-SK" sz="2000" dirty="0" smtClean="0">
                <a:latin typeface="Arial Narrow" panose="020B0606020202030204" pitchFamily="34" charset="0"/>
              </a:rPr>
              <a:t>Bola </a:t>
            </a:r>
            <a:r>
              <a:rPr lang="sk-SK" sz="2000" dirty="0">
                <a:latin typeface="Arial Narrow" panose="020B0606020202030204" pitchFamily="34" charset="0"/>
              </a:rPr>
              <a:t>žiadosť o NFP doručená riadne</a:t>
            </a:r>
            <a:r>
              <a:rPr lang="sk-SK" sz="2000" dirty="0" smtClean="0">
                <a:latin typeface="Arial Narrow" panose="020B0606020202030204" pitchFamily="34" charset="0"/>
              </a:rPr>
              <a:t>?</a:t>
            </a:r>
          </a:p>
          <a:p>
            <a:pPr marL="342900" indent="-342900" algn="just">
              <a:buFontTx/>
              <a:buAutoNum type="arabicPeriod"/>
            </a:pPr>
            <a:r>
              <a:rPr lang="sk-SK" sz="2000" dirty="0" smtClean="0">
                <a:latin typeface="Arial Narrow" panose="020B0606020202030204" pitchFamily="34" charset="0"/>
              </a:rPr>
              <a:t>Bola </a:t>
            </a:r>
            <a:r>
              <a:rPr lang="sk-SK" sz="2000" dirty="0">
                <a:latin typeface="Arial Narrow" panose="020B0606020202030204" pitchFamily="34" charset="0"/>
              </a:rPr>
              <a:t>žiadosť o NFP doručená vo forme určenej RO</a:t>
            </a:r>
            <a:r>
              <a:rPr lang="sk-SK" sz="2000" dirty="0" smtClean="0">
                <a:latin typeface="Arial Narrow" panose="020B0606020202030204" pitchFamily="34" charset="0"/>
              </a:rPr>
              <a:t>?</a:t>
            </a:r>
          </a:p>
          <a:p>
            <a:pPr marL="342900" indent="-342900" algn="just">
              <a:buFontTx/>
              <a:buAutoNum type="arabicPeriod"/>
            </a:pPr>
            <a:endParaRPr lang="sk-SK" sz="2000" b="1" dirty="0"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latin typeface="Arial Narrow" panose="020B0606020202030204" pitchFamily="34" charset="0"/>
              </a:rPr>
              <a:t>počas </a:t>
            </a:r>
            <a:r>
              <a:rPr lang="sk-SK" sz="2000" dirty="0">
                <a:latin typeface="Arial Narrow" panose="020B0606020202030204" pitchFamily="34" charset="0"/>
              </a:rPr>
              <a:t>kontroly splnenia podmienok doručenia žiadosti o NFP </a:t>
            </a:r>
            <a:r>
              <a:rPr lang="sk-SK" sz="2000" b="1" dirty="0">
                <a:latin typeface="Arial Narrow" panose="020B0606020202030204" pitchFamily="34" charset="0"/>
              </a:rPr>
              <a:t>nie je možné vyzvať žiadateľa na opravu, resp. doplnenie </a:t>
            </a:r>
            <a:r>
              <a:rPr lang="sk-SK" sz="2000" dirty="0">
                <a:latin typeface="Arial Narrow" panose="020B0606020202030204" pitchFamily="34" charset="0"/>
              </a:rPr>
              <a:t>predloženej žiadosti o </a:t>
            </a:r>
            <a:r>
              <a:rPr lang="sk-SK" sz="2000" dirty="0" smtClean="0">
                <a:latin typeface="Arial Narrow" panose="020B0606020202030204" pitchFamily="34" charset="0"/>
              </a:rPr>
              <a:t>NFP;</a:t>
            </a:r>
            <a:endParaRPr lang="sk-SK" sz="2000" dirty="0"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2000" b="1" dirty="0" smtClean="0">
                <a:latin typeface="Arial Narrow" panose="020B0606020202030204" pitchFamily="34" charset="0"/>
              </a:rPr>
              <a:t>žiadosť </a:t>
            </a:r>
            <a:r>
              <a:rPr lang="sk-SK" sz="2000" b="1" dirty="0">
                <a:latin typeface="Arial Narrow" panose="020B0606020202030204" pitchFamily="34" charset="0"/>
              </a:rPr>
              <a:t>o NFP </a:t>
            </a:r>
            <a:r>
              <a:rPr lang="sk-SK" sz="2000" b="1" dirty="0" smtClean="0">
                <a:latin typeface="Arial Narrow" panose="020B0606020202030204" pitchFamily="34" charset="0"/>
              </a:rPr>
              <a:t>musí </a:t>
            </a:r>
            <a:r>
              <a:rPr lang="sk-SK" sz="2000" b="1" dirty="0">
                <a:latin typeface="Arial Narrow" panose="020B0606020202030204" pitchFamily="34" charset="0"/>
              </a:rPr>
              <a:t>splniť všetky tri </a:t>
            </a:r>
            <a:r>
              <a:rPr lang="sk-SK" sz="2000" b="1" dirty="0" smtClean="0">
                <a:latin typeface="Arial Narrow" panose="020B0606020202030204" pitchFamily="34" charset="0"/>
              </a:rPr>
              <a:t>podmienky</a:t>
            </a:r>
            <a:r>
              <a:rPr lang="sk-SK" sz="2000" dirty="0"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latin typeface="Arial Narrow" panose="020B0606020202030204" pitchFamily="34" charset="0"/>
              </a:rPr>
              <a:t>- v</a:t>
            </a:r>
            <a:r>
              <a:rPr lang="sk-SK" sz="2000" dirty="0">
                <a:latin typeface="Arial Narrow" panose="020B0606020202030204" pitchFamily="34" charset="0"/>
              </a:rPr>
              <a:t> opačnom prípade, t.j. v prípade ak čo i len jedna podmienka nie je splnená, STS zastaví konanie o žiadosti a takéto žiadosti o NFP budú vyradené z ďalšieho hodnotiaceho </a:t>
            </a:r>
            <a:r>
              <a:rPr lang="sk-SK" sz="2000" dirty="0" smtClean="0">
                <a:latin typeface="Arial Narrow" panose="020B0606020202030204" pitchFamily="34" charset="0"/>
              </a:rPr>
              <a:t>procesu;</a:t>
            </a:r>
            <a:endParaRPr lang="sk-SK" sz="2000" dirty="0"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latin typeface="Arial Narrow" panose="020B0606020202030204" pitchFamily="34" charset="0"/>
              </a:rPr>
              <a:t>nevyhnutným predpokladom pre zaregistrovanie žiadosti o NFP je splnenie podmienok doručenia žiadosti o NFP;</a:t>
            </a:r>
            <a:endParaRPr lang="sk-SK" b="1" dirty="0"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endParaRPr lang="sk-SK" b="1" dirty="0"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endParaRPr lang="sk-SK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928992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žiadateľa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Manuáli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prípravy a implementácie projektu/časť pre žiadateľa, kapitola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3.1.3 + 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1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tohto manuálu.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Nakoľko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táto výzva umožňuje realizovať aktivity projektu mimo oprávneného územia, t.j. uplatňuje sa článok 20, bod 2 nariadenia (EÚ) č. 1299/2013, oprávnenými žiadateľmi sú žiadatelia so sídlom v SR a ČR uvedení v zozname oprávnených žiadateľov. Táto výzva neumožňuje realizáciu </a:t>
            </a:r>
            <a:r>
              <a:rPr lang="sk-SK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trilaterálnych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projektov, t.j. projektov s účasťou partnerov s iných krajín ako SR a ČR.   </a:t>
            </a:r>
          </a:p>
          <a:p>
            <a:pPr lvl="0" algn="just">
              <a:spcBef>
                <a:spcPts val="0"/>
              </a:spcBef>
            </a:pPr>
            <a:endParaRPr lang="sk-SK" sz="2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partnera/partnerov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– platia rovnaké podmienky ako pri oprávnenosti žiadateľa.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2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cieľovej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skupiny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– časť 2.3 výzvy</a:t>
            </a:r>
          </a:p>
          <a:p>
            <a:pPr lvl="0" algn="just">
              <a:spcBef>
                <a:spcPts val="0"/>
              </a:spcBef>
            </a:pP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Spôsob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financovania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-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výlučne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formou refundácie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/ bude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stanovený v zmluve o poskytnutí NFP v súlade s platným Systémom finančného riadenia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ŠF, KF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ENRF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na programové obdobie 2014 – 2020, ktorý vydáva Ministerstvo financií SR a je zverejnený na internetovej stránke </a:t>
            </a:r>
            <a:r>
              <a:rPr lang="sk-SK" sz="2000" u="sng" dirty="0">
                <a:solidFill>
                  <a:schemeClr val="tx1"/>
                </a:solidFill>
                <a:latin typeface="Arial Narrow" panose="020B0606020202030204" pitchFamily="34" charset="0"/>
                <a:hlinkClick r:id="rId3"/>
              </a:rPr>
              <a:t>www.finance.gov.sk/Default.aspx?CatID=9348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lvl="0" algn="just">
              <a:spcBef>
                <a:spcPts val="0"/>
              </a:spcBef>
            </a:pP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1992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856984" cy="5400600"/>
          </a:xfrm>
        </p:spPr>
        <p:txBody>
          <a:bodyPr>
            <a:noAutofit/>
          </a:bodyPr>
          <a:lstStyle/>
          <a:p>
            <a:pPr lvl="0" algn="just"/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aktivít realizácie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– časť 2.4 výzvy = TYPY AKTIVÍT  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+ 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2 Manuálu prípravy implementácie projektu/časť pre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žiadateľa = Intervenčná logika programu. </a:t>
            </a:r>
          </a:p>
          <a:p>
            <a:pPr algn="just"/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je povinný vybrať si iba z daného zoznamu aktivít definovaným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RO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(t.j. nie je možné definovať vlastné projektové aktivity).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sk-SK" sz="2000" b="1" u="sng" dirty="0" smtClean="0">
                <a:solidFill>
                  <a:srgbClr val="EE0000"/>
                </a:solidFill>
                <a:latin typeface="Arial Narrow" panose="020B0606020202030204" pitchFamily="34" charset="0"/>
              </a:rPr>
              <a:t>Možnosť vyberať: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EE0000"/>
                </a:solidFill>
                <a:latin typeface="Arial Narrow" panose="020B0606020202030204" pitchFamily="34" charset="0"/>
              </a:rPr>
              <a:t>ľubovoľný počet TYPOV AKTIVÍT v rámci vybraného ŠPECIFICKÉHO CIEĽA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EE0000"/>
                </a:solidFill>
                <a:latin typeface="Arial Narrow" panose="020B0606020202030204" pitchFamily="34" charset="0"/>
              </a:rPr>
              <a:t>ľubovoľný </a:t>
            </a:r>
            <a:r>
              <a:rPr lang="sk-SK" sz="2000" b="1" dirty="0">
                <a:solidFill>
                  <a:srgbClr val="EE0000"/>
                </a:solidFill>
                <a:latin typeface="Arial Narrow" panose="020B0606020202030204" pitchFamily="34" charset="0"/>
              </a:rPr>
              <a:t>počet </a:t>
            </a:r>
            <a:r>
              <a:rPr lang="sk-SK" sz="2000" b="1" dirty="0" smtClean="0">
                <a:solidFill>
                  <a:srgbClr val="EE0000"/>
                </a:solidFill>
                <a:latin typeface="Arial Narrow" panose="020B0606020202030204" pitchFamily="34" charset="0"/>
              </a:rPr>
              <a:t>PROJEKTOVÝCH AKTIVÍT v </a:t>
            </a:r>
            <a:r>
              <a:rPr lang="sk-SK" sz="2000" b="1" dirty="0">
                <a:solidFill>
                  <a:srgbClr val="EE0000"/>
                </a:solidFill>
                <a:latin typeface="Arial Narrow" panose="020B0606020202030204" pitchFamily="34" charset="0"/>
              </a:rPr>
              <a:t>rámci </a:t>
            </a:r>
            <a:r>
              <a:rPr lang="sk-SK" sz="2000" b="1" dirty="0" smtClean="0">
                <a:solidFill>
                  <a:srgbClr val="EE0000"/>
                </a:solidFill>
                <a:latin typeface="Arial Narrow" panose="020B0606020202030204" pitchFamily="34" charset="0"/>
              </a:rPr>
              <a:t>vybraného TYPU AKTIVITY </a:t>
            </a:r>
            <a:endParaRPr lang="sk-SK" sz="2000" b="1" dirty="0">
              <a:solidFill>
                <a:srgbClr val="EE0000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2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výdavkov realizácie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- príloha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6 Manuálu prípravy a implementácie projektu/časť pre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žiadateľa. </a:t>
            </a:r>
          </a:p>
          <a:p>
            <a:pPr lvl="0" algn="just">
              <a:spcBef>
                <a:spcPts val="600"/>
              </a:spcBef>
            </a:pP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vynaložených výdavkov pri realizácii projektu bude posudzovaná individuálne tak, aby bol oprávnený výdavok vynaložený v súvislosti s dosiahnutím cieľa projektu, ktorý je v súlade s cieľmi danej investičnej priority. 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1992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856984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Oprávnenosť miesta realizácie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= oprávnené územie programu + článok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20, bod 2 nariadenia (EÚ) č.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1299/2013 / Manuál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prípravy a implementácie projektu/časť pre žiadateľa, kapitola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3.1.3, časť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„Realizácia aktivít projektu mimo oprávneného územia“. </a:t>
            </a:r>
            <a:endParaRPr lang="sk-SK" sz="2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endParaRPr lang="sk-SK" sz="11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Podmienky ustanovené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v osobitných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predpisoch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Podmienky týkajúce sa štátnej pomoci a vyplývajúce zo schém štátnej pomoci/pomoci </a:t>
            </a:r>
            <a:r>
              <a:rPr lang="sk-SK" sz="2000" i="1" u="sng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de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i="1" u="sng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minimis</a:t>
            </a:r>
            <a:r>
              <a:rPr lang="sk-SK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neuplatňuje sa schéma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štátnej pomoci/schéma pomoci </a:t>
            </a:r>
            <a:r>
              <a:rPr lang="sk-SK" sz="2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de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minimis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t.j. v rámci výzvy sa nepodporujú aktivity, ktoré sú poskytovaním štátnej pomoci. </a:t>
            </a:r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</a:t>
            </a: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z hľadiska verejného obstarávania na hlavné aktivity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projektu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oprávnenosť VO nie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je súčasťou hodnotiaceho procesu žiadosti o NFP. </a:t>
            </a:r>
          </a:p>
          <a:p>
            <a:pPr lvl="0" algn="just">
              <a:spcBef>
                <a:spcPts val="1200"/>
              </a:spcBef>
            </a:pPr>
            <a:r>
              <a:rPr lang="sk-SK" sz="20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Neporušenie zákazu nelegálnej práce a nelegálneho </a:t>
            </a:r>
            <a:r>
              <a:rPr lang="sk-SK" sz="2000" i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zamestnávania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sk-SK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povinné </a:t>
            </a:r>
            <a:r>
              <a:rPr lang="sk-SK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iba pre žiadateľov zo SR.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Žiadatelia z ČR predkladajú iba čestné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prehlásenie (príloha č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. 6b žiadosti o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NFP). </a:t>
            </a:r>
            <a:endParaRPr lang="sk-SK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Žiadateľ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musí preukázať, že neporušili zákaz nelegálnej práce a nelegálneho zamestnávania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(v súlade so zákonom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č. 82/2005 Z. z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., platnom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 </a:t>
            </a:r>
            <a:r>
              <a:rPr lang="sk-SK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SR) za </a:t>
            </a:r>
            <a:r>
              <a:rPr lang="sk-SK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obdobie 5 rokov predchádzajúcich podaniu žiadosti o NFP. </a:t>
            </a:r>
          </a:p>
          <a:p>
            <a:pPr algn="l"/>
            <a:endParaRPr lang="sk-SK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506487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sz="2800" dirty="0">
                <a:solidFill>
                  <a:schemeClr val="dk1"/>
                </a:solidFill>
                <a:latin typeface="Arial Narrow" panose="020B0606020202030204" pitchFamily="34" charset="0"/>
              </a:rPr>
              <a:t>Podmienky stanovené vo výzve na predkladanie žiadostí o NFP</a:t>
            </a:r>
          </a:p>
        </p:txBody>
      </p:sp>
    </p:spTree>
    <p:extLst>
      <p:ext uri="{BB962C8B-B14F-4D97-AF65-F5344CB8AC3E}">
        <p14:creationId xmlns:p14="http://schemas.microsoft.com/office/powerpoint/2010/main" val="1992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737</Words>
  <Application>Microsoft Office PowerPoint</Application>
  <PresentationFormat>Prezentácia na obrazovke (4:3)</PresentationFormat>
  <Paragraphs>225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21</vt:i4>
      </vt:variant>
    </vt:vector>
  </HeadingPairs>
  <TitlesOfParts>
    <vt:vector size="23" baseType="lpstr">
      <vt:lpstr>Motív Office</vt:lpstr>
      <vt:lpstr>7_Motív Office</vt:lpstr>
      <vt:lpstr>SEMINÁR PRE ŽIADATEĽOV  Interreg V-A Slovenská republika – Česká republika</vt:lpstr>
      <vt:lpstr>Program seminára</vt:lpstr>
      <vt:lpstr>Základné informácie o programe Interreg V-A SK-CZ</vt:lpstr>
      <vt:lpstr>Základné informácie o programe Interreg V-A SK-CZ</vt:lpstr>
      <vt:lpstr>Základné informácie o programe Interreg V-A SK-CZ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Poskytovanie informácii pre potenciálnych žiadateľov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Podmienky stanovené vo výzve na predkladanie žiadostí o NFP</vt:lpstr>
      <vt:lpstr>Proces hodnotenia žiadostí o poskytnutie NFP</vt:lpstr>
      <vt:lpstr>Ďakujem za pozornosť.</vt:lpstr>
    </vt:vector>
  </TitlesOfParts>
  <Company>MPRR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Karovič Branislav</dc:creator>
  <cp:lastModifiedBy>Cimová Vladena</cp:lastModifiedBy>
  <cp:revision>118</cp:revision>
  <dcterms:created xsi:type="dcterms:W3CDTF">2015-09-22T06:40:34Z</dcterms:created>
  <dcterms:modified xsi:type="dcterms:W3CDTF">2016-06-16T04:54:27Z</dcterms:modified>
</cp:coreProperties>
</file>